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63" r:id="rId3"/>
    <p:sldId id="264" r:id="rId4"/>
    <p:sldId id="277" r:id="rId5"/>
    <p:sldId id="348" r:id="rId6"/>
    <p:sldId id="257" r:id="rId7"/>
    <p:sldId id="276" r:id="rId8"/>
    <p:sldId id="259" r:id="rId9"/>
    <p:sldId id="349" r:id="rId10"/>
    <p:sldId id="350" r:id="rId11"/>
    <p:sldId id="351" r:id="rId12"/>
    <p:sldId id="352" r:id="rId13"/>
    <p:sldId id="353" r:id="rId14"/>
    <p:sldId id="354" r:id="rId15"/>
    <p:sldId id="355" r:id="rId16"/>
    <p:sldId id="356" r:id="rId17"/>
    <p:sldId id="358" r:id="rId18"/>
    <p:sldId id="359" r:id="rId19"/>
    <p:sldId id="357" r:id="rId20"/>
    <p:sldId id="404" r:id="rId21"/>
    <p:sldId id="405" r:id="rId22"/>
    <p:sldId id="406" r:id="rId23"/>
    <p:sldId id="403" r:id="rId24"/>
    <p:sldId id="360" r:id="rId25"/>
    <p:sldId id="361" r:id="rId26"/>
    <p:sldId id="362" r:id="rId27"/>
    <p:sldId id="363" r:id="rId28"/>
    <p:sldId id="364" r:id="rId29"/>
    <p:sldId id="365" r:id="rId30"/>
    <p:sldId id="366" r:id="rId31"/>
    <p:sldId id="367" r:id="rId32"/>
    <p:sldId id="368" r:id="rId33"/>
    <p:sldId id="369" r:id="rId34"/>
    <p:sldId id="370" r:id="rId35"/>
    <p:sldId id="371" r:id="rId36"/>
    <p:sldId id="372" r:id="rId37"/>
    <p:sldId id="373" r:id="rId38"/>
    <p:sldId id="374" r:id="rId39"/>
    <p:sldId id="375" r:id="rId40"/>
    <p:sldId id="376" r:id="rId41"/>
    <p:sldId id="377" r:id="rId42"/>
    <p:sldId id="378" r:id="rId43"/>
    <p:sldId id="379" r:id="rId44"/>
    <p:sldId id="380" r:id="rId45"/>
    <p:sldId id="407" r:id="rId46"/>
    <p:sldId id="384" r:id="rId47"/>
    <p:sldId id="383" r:id="rId48"/>
    <p:sldId id="382" r:id="rId49"/>
    <p:sldId id="385" r:id="rId50"/>
    <p:sldId id="386" r:id="rId51"/>
    <p:sldId id="387" r:id="rId52"/>
    <p:sldId id="388" r:id="rId53"/>
    <p:sldId id="389" r:id="rId54"/>
    <p:sldId id="390" r:id="rId55"/>
    <p:sldId id="392" r:id="rId56"/>
    <p:sldId id="410" r:id="rId57"/>
    <p:sldId id="391" r:id="rId58"/>
    <p:sldId id="393" r:id="rId59"/>
    <p:sldId id="412" r:id="rId60"/>
    <p:sldId id="411" r:id="rId61"/>
    <p:sldId id="394" r:id="rId62"/>
    <p:sldId id="395" r:id="rId63"/>
    <p:sldId id="396" r:id="rId64"/>
    <p:sldId id="401" r:id="rId65"/>
    <p:sldId id="402" r:id="rId66"/>
    <p:sldId id="400" r:id="rId67"/>
    <p:sldId id="413" r:id="rId68"/>
    <p:sldId id="41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4276B4-4276-45A2-B101-2AC1CBED70A3}" v="11" dt="2021-11-05T10:19:21.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2" autoAdjust="0"/>
    <p:restoredTop sz="88132" autoAdjust="0"/>
  </p:normalViewPr>
  <p:slideViewPr>
    <p:cSldViewPr snapToGrid="0">
      <p:cViewPr varScale="1">
        <p:scale>
          <a:sx n="92" d="100"/>
          <a:sy n="92" d="100"/>
        </p:scale>
        <p:origin x="64" y="4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98C04-9E5E-451F-B1E8-32120E085B2F}"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84E8D-EB33-48D4-8045-C42E2C8A0711}" type="slidenum">
              <a:rPr lang="en-US" smtClean="0"/>
              <a:t>‹#›</a:t>
            </a:fld>
            <a:endParaRPr lang="en-US"/>
          </a:p>
        </p:txBody>
      </p:sp>
    </p:spTree>
    <p:extLst>
      <p:ext uri="{BB962C8B-B14F-4D97-AF65-F5344CB8AC3E}">
        <p14:creationId xmlns:p14="http://schemas.microsoft.com/office/powerpoint/2010/main" val="997516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a:t>
            </a:fld>
            <a:endParaRPr lang="en-US"/>
          </a:p>
        </p:txBody>
      </p:sp>
    </p:spTree>
    <p:extLst>
      <p:ext uri="{BB962C8B-B14F-4D97-AF65-F5344CB8AC3E}">
        <p14:creationId xmlns:p14="http://schemas.microsoft.com/office/powerpoint/2010/main" val="217674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14</a:t>
            </a:fld>
            <a:endParaRPr lang="en-US"/>
          </a:p>
        </p:txBody>
      </p:sp>
    </p:spTree>
    <p:extLst>
      <p:ext uri="{BB962C8B-B14F-4D97-AF65-F5344CB8AC3E}">
        <p14:creationId xmlns:p14="http://schemas.microsoft.com/office/powerpoint/2010/main" val="1894462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15</a:t>
            </a:fld>
            <a:endParaRPr lang="en-US"/>
          </a:p>
        </p:txBody>
      </p:sp>
    </p:spTree>
    <p:extLst>
      <p:ext uri="{BB962C8B-B14F-4D97-AF65-F5344CB8AC3E}">
        <p14:creationId xmlns:p14="http://schemas.microsoft.com/office/powerpoint/2010/main" val="2979947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16</a:t>
            </a:fld>
            <a:endParaRPr lang="en-US"/>
          </a:p>
        </p:txBody>
      </p:sp>
    </p:spTree>
    <p:extLst>
      <p:ext uri="{BB962C8B-B14F-4D97-AF65-F5344CB8AC3E}">
        <p14:creationId xmlns:p14="http://schemas.microsoft.com/office/powerpoint/2010/main" val="1841224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17</a:t>
            </a:fld>
            <a:endParaRPr lang="en-US"/>
          </a:p>
        </p:txBody>
      </p:sp>
    </p:spTree>
    <p:extLst>
      <p:ext uri="{BB962C8B-B14F-4D97-AF65-F5344CB8AC3E}">
        <p14:creationId xmlns:p14="http://schemas.microsoft.com/office/powerpoint/2010/main" val="155516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18</a:t>
            </a:fld>
            <a:endParaRPr lang="en-US"/>
          </a:p>
        </p:txBody>
      </p:sp>
    </p:spTree>
    <p:extLst>
      <p:ext uri="{BB962C8B-B14F-4D97-AF65-F5344CB8AC3E}">
        <p14:creationId xmlns:p14="http://schemas.microsoft.com/office/powerpoint/2010/main" val="1698077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19</a:t>
            </a:fld>
            <a:endParaRPr lang="en-US"/>
          </a:p>
        </p:txBody>
      </p:sp>
    </p:spTree>
    <p:extLst>
      <p:ext uri="{BB962C8B-B14F-4D97-AF65-F5344CB8AC3E}">
        <p14:creationId xmlns:p14="http://schemas.microsoft.com/office/powerpoint/2010/main" val="246015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20</a:t>
            </a:fld>
            <a:endParaRPr lang="en-US"/>
          </a:p>
        </p:txBody>
      </p:sp>
    </p:spTree>
    <p:extLst>
      <p:ext uri="{BB962C8B-B14F-4D97-AF65-F5344CB8AC3E}">
        <p14:creationId xmlns:p14="http://schemas.microsoft.com/office/powerpoint/2010/main" val="39698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21</a:t>
            </a:fld>
            <a:endParaRPr lang="en-US"/>
          </a:p>
        </p:txBody>
      </p:sp>
    </p:spTree>
    <p:extLst>
      <p:ext uri="{BB962C8B-B14F-4D97-AF65-F5344CB8AC3E}">
        <p14:creationId xmlns:p14="http://schemas.microsoft.com/office/powerpoint/2010/main" val="1688402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22</a:t>
            </a:fld>
            <a:endParaRPr lang="en-US"/>
          </a:p>
        </p:txBody>
      </p:sp>
    </p:spTree>
    <p:extLst>
      <p:ext uri="{BB962C8B-B14F-4D97-AF65-F5344CB8AC3E}">
        <p14:creationId xmlns:p14="http://schemas.microsoft.com/office/powerpoint/2010/main" val="936658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23</a:t>
            </a:fld>
            <a:endParaRPr lang="en-US"/>
          </a:p>
        </p:txBody>
      </p:sp>
    </p:spTree>
    <p:extLst>
      <p:ext uri="{BB962C8B-B14F-4D97-AF65-F5344CB8AC3E}">
        <p14:creationId xmlns:p14="http://schemas.microsoft.com/office/powerpoint/2010/main" val="286016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a:t>
            </a:fld>
            <a:endParaRPr lang="en-US"/>
          </a:p>
        </p:txBody>
      </p:sp>
    </p:spTree>
    <p:extLst>
      <p:ext uri="{BB962C8B-B14F-4D97-AF65-F5344CB8AC3E}">
        <p14:creationId xmlns:p14="http://schemas.microsoft.com/office/powerpoint/2010/main" val="1372267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24</a:t>
            </a:fld>
            <a:endParaRPr lang="en-US"/>
          </a:p>
        </p:txBody>
      </p:sp>
    </p:spTree>
    <p:extLst>
      <p:ext uri="{BB962C8B-B14F-4D97-AF65-F5344CB8AC3E}">
        <p14:creationId xmlns:p14="http://schemas.microsoft.com/office/powerpoint/2010/main" val="3429817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25</a:t>
            </a:fld>
            <a:endParaRPr lang="en-US"/>
          </a:p>
        </p:txBody>
      </p:sp>
    </p:spTree>
    <p:extLst>
      <p:ext uri="{BB962C8B-B14F-4D97-AF65-F5344CB8AC3E}">
        <p14:creationId xmlns:p14="http://schemas.microsoft.com/office/powerpoint/2010/main" val="95071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26</a:t>
            </a:fld>
            <a:endParaRPr lang="en-US"/>
          </a:p>
        </p:txBody>
      </p:sp>
    </p:spTree>
    <p:extLst>
      <p:ext uri="{BB962C8B-B14F-4D97-AF65-F5344CB8AC3E}">
        <p14:creationId xmlns:p14="http://schemas.microsoft.com/office/powerpoint/2010/main" val="1630013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27</a:t>
            </a:fld>
            <a:endParaRPr lang="en-US"/>
          </a:p>
        </p:txBody>
      </p:sp>
    </p:spTree>
    <p:extLst>
      <p:ext uri="{BB962C8B-B14F-4D97-AF65-F5344CB8AC3E}">
        <p14:creationId xmlns:p14="http://schemas.microsoft.com/office/powerpoint/2010/main" val="2797973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28</a:t>
            </a:fld>
            <a:endParaRPr lang="en-US"/>
          </a:p>
        </p:txBody>
      </p:sp>
    </p:spTree>
    <p:extLst>
      <p:ext uri="{BB962C8B-B14F-4D97-AF65-F5344CB8AC3E}">
        <p14:creationId xmlns:p14="http://schemas.microsoft.com/office/powerpoint/2010/main" val="1124323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29</a:t>
            </a:fld>
            <a:endParaRPr lang="en-US"/>
          </a:p>
        </p:txBody>
      </p:sp>
    </p:spTree>
    <p:extLst>
      <p:ext uri="{BB962C8B-B14F-4D97-AF65-F5344CB8AC3E}">
        <p14:creationId xmlns:p14="http://schemas.microsoft.com/office/powerpoint/2010/main" val="288335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30</a:t>
            </a:fld>
            <a:endParaRPr lang="en-US"/>
          </a:p>
        </p:txBody>
      </p:sp>
    </p:spTree>
    <p:extLst>
      <p:ext uri="{BB962C8B-B14F-4D97-AF65-F5344CB8AC3E}">
        <p14:creationId xmlns:p14="http://schemas.microsoft.com/office/powerpoint/2010/main" val="1599783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31</a:t>
            </a:fld>
            <a:endParaRPr lang="en-US"/>
          </a:p>
        </p:txBody>
      </p:sp>
    </p:spTree>
    <p:extLst>
      <p:ext uri="{BB962C8B-B14F-4D97-AF65-F5344CB8AC3E}">
        <p14:creationId xmlns:p14="http://schemas.microsoft.com/office/powerpoint/2010/main" val="842843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32</a:t>
            </a:fld>
            <a:endParaRPr lang="en-US"/>
          </a:p>
        </p:txBody>
      </p:sp>
    </p:spTree>
    <p:extLst>
      <p:ext uri="{BB962C8B-B14F-4D97-AF65-F5344CB8AC3E}">
        <p14:creationId xmlns:p14="http://schemas.microsoft.com/office/powerpoint/2010/main" val="1174834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33</a:t>
            </a:fld>
            <a:endParaRPr lang="en-US"/>
          </a:p>
        </p:txBody>
      </p:sp>
    </p:spTree>
    <p:extLst>
      <p:ext uri="{BB962C8B-B14F-4D97-AF65-F5344CB8AC3E}">
        <p14:creationId xmlns:p14="http://schemas.microsoft.com/office/powerpoint/2010/main" val="689774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a:t>
            </a:fld>
            <a:endParaRPr lang="en-US"/>
          </a:p>
        </p:txBody>
      </p:sp>
    </p:spTree>
    <p:extLst>
      <p:ext uri="{BB962C8B-B14F-4D97-AF65-F5344CB8AC3E}">
        <p14:creationId xmlns:p14="http://schemas.microsoft.com/office/powerpoint/2010/main" val="2807822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34</a:t>
            </a:fld>
            <a:endParaRPr lang="en-US"/>
          </a:p>
        </p:txBody>
      </p:sp>
    </p:spTree>
    <p:extLst>
      <p:ext uri="{BB962C8B-B14F-4D97-AF65-F5344CB8AC3E}">
        <p14:creationId xmlns:p14="http://schemas.microsoft.com/office/powerpoint/2010/main" val="2008993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35</a:t>
            </a:fld>
            <a:endParaRPr lang="en-US"/>
          </a:p>
        </p:txBody>
      </p:sp>
    </p:spTree>
    <p:extLst>
      <p:ext uri="{BB962C8B-B14F-4D97-AF65-F5344CB8AC3E}">
        <p14:creationId xmlns:p14="http://schemas.microsoft.com/office/powerpoint/2010/main" val="525617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36</a:t>
            </a:fld>
            <a:endParaRPr lang="en-US"/>
          </a:p>
        </p:txBody>
      </p:sp>
    </p:spTree>
    <p:extLst>
      <p:ext uri="{BB962C8B-B14F-4D97-AF65-F5344CB8AC3E}">
        <p14:creationId xmlns:p14="http://schemas.microsoft.com/office/powerpoint/2010/main" val="1297939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37</a:t>
            </a:fld>
            <a:endParaRPr lang="en-US"/>
          </a:p>
        </p:txBody>
      </p:sp>
    </p:spTree>
    <p:extLst>
      <p:ext uri="{BB962C8B-B14F-4D97-AF65-F5344CB8AC3E}">
        <p14:creationId xmlns:p14="http://schemas.microsoft.com/office/powerpoint/2010/main" val="2556890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38</a:t>
            </a:fld>
            <a:endParaRPr lang="en-US"/>
          </a:p>
        </p:txBody>
      </p:sp>
    </p:spTree>
    <p:extLst>
      <p:ext uri="{BB962C8B-B14F-4D97-AF65-F5344CB8AC3E}">
        <p14:creationId xmlns:p14="http://schemas.microsoft.com/office/powerpoint/2010/main" val="443665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39</a:t>
            </a:fld>
            <a:endParaRPr lang="en-US"/>
          </a:p>
        </p:txBody>
      </p:sp>
    </p:spTree>
    <p:extLst>
      <p:ext uri="{BB962C8B-B14F-4D97-AF65-F5344CB8AC3E}">
        <p14:creationId xmlns:p14="http://schemas.microsoft.com/office/powerpoint/2010/main" val="2105904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40</a:t>
            </a:fld>
            <a:endParaRPr lang="en-US"/>
          </a:p>
        </p:txBody>
      </p:sp>
    </p:spTree>
    <p:extLst>
      <p:ext uri="{BB962C8B-B14F-4D97-AF65-F5344CB8AC3E}">
        <p14:creationId xmlns:p14="http://schemas.microsoft.com/office/powerpoint/2010/main" val="762805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41</a:t>
            </a:fld>
            <a:endParaRPr lang="en-US"/>
          </a:p>
        </p:txBody>
      </p:sp>
    </p:spTree>
    <p:extLst>
      <p:ext uri="{BB962C8B-B14F-4D97-AF65-F5344CB8AC3E}">
        <p14:creationId xmlns:p14="http://schemas.microsoft.com/office/powerpoint/2010/main" val="3710914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42</a:t>
            </a:fld>
            <a:endParaRPr lang="en-US"/>
          </a:p>
        </p:txBody>
      </p:sp>
    </p:spTree>
    <p:extLst>
      <p:ext uri="{BB962C8B-B14F-4D97-AF65-F5344CB8AC3E}">
        <p14:creationId xmlns:p14="http://schemas.microsoft.com/office/powerpoint/2010/main" val="3970517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43</a:t>
            </a:fld>
            <a:endParaRPr lang="en-US"/>
          </a:p>
        </p:txBody>
      </p:sp>
    </p:spTree>
    <p:extLst>
      <p:ext uri="{BB962C8B-B14F-4D97-AF65-F5344CB8AC3E}">
        <p14:creationId xmlns:p14="http://schemas.microsoft.com/office/powerpoint/2010/main" val="39509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8</a:t>
            </a:fld>
            <a:endParaRPr lang="en-US"/>
          </a:p>
        </p:txBody>
      </p:sp>
    </p:spTree>
    <p:extLst>
      <p:ext uri="{BB962C8B-B14F-4D97-AF65-F5344CB8AC3E}">
        <p14:creationId xmlns:p14="http://schemas.microsoft.com/office/powerpoint/2010/main" val="13657025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44</a:t>
            </a:fld>
            <a:endParaRPr lang="en-US"/>
          </a:p>
        </p:txBody>
      </p:sp>
    </p:spTree>
    <p:extLst>
      <p:ext uri="{BB962C8B-B14F-4D97-AF65-F5344CB8AC3E}">
        <p14:creationId xmlns:p14="http://schemas.microsoft.com/office/powerpoint/2010/main" val="45579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45</a:t>
            </a:fld>
            <a:endParaRPr lang="en-US"/>
          </a:p>
        </p:txBody>
      </p:sp>
    </p:spTree>
    <p:extLst>
      <p:ext uri="{BB962C8B-B14F-4D97-AF65-F5344CB8AC3E}">
        <p14:creationId xmlns:p14="http://schemas.microsoft.com/office/powerpoint/2010/main" val="766121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46</a:t>
            </a:fld>
            <a:endParaRPr lang="en-US"/>
          </a:p>
        </p:txBody>
      </p:sp>
    </p:spTree>
    <p:extLst>
      <p:ext uri="{BB962C8B-B14F-4D97-AF65-F5344CB8AC3E}">
        <p14:creationId xmlns:p14="http://schemas.microsoft.com/office/powerpoint/2010/main" val="526804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47</a:t>
            </a:fld>
            <a:endParaRPr lang="en-US"/>
          </a:p>
        </p:txBody>
      </p:sp>
    </p:spTree>
    <p:extLst>
      <p:ext uri="{BB962C8B-B14F-4D97-AF65-F5344CB8AC3E}">
        <p14:creationId xmlns:p14="http://schemas.microsoft.com/office/powerpoint/2010/main" val="880514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48</a:t>
            </a:fld>
            <a:endParaRPr lang="en-US"/>
          </a:p>
        </p:txBody>
      </p:sp>
    </p:spTree>
    <p:extLst>
      <p:ext uri="{BB962C8B-B14F-4D97-AF65-F5344CB8AC3E}">
        <p14:creationId xmlns:p14="http://schemas.microsoft.com/office/powerpoint/2010/main" val="417351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49</a:t>
            </a:fld>
            <a:endParaRPr lang="en-US"/>
          </a:p>
        </p:txBody>
      </p:sp>
    </p:spTree>
    <p:extLst>
      <p:ext uri="{BB962C8B-B14F-4D97-AF65-F5344CB8AC3E}">
        <p14:creationId xmlns:p14="http://schemas.microsoft.com/office/powerpoint/2010/main" val="3693044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50</a:t>
            </a:fld>
            <a:endParaRPr lang="en-US"/>
          </a:p>
        </p:txBody>
      </p:sp>
    </p:spTree>
    <p:extLst>
      <p:ext uri="{BB962C8B-B14F-4D97-AF65-F5344CB8AC3E}">
        <p14:creationId xmlns:p14="http://schemas.microsoft.com/office/powerpoint/2010/main" val="772252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51</a:t>
            </a:fld>
            <a:endParaRPr lang="en-US"/>
          </a:p>
        </p:txBody>
      </p:sp>
    </p:spTree>
    <p:extLst>
      <p:ext uri="{BB962C8B-B14F-4D97-AF65-F5344CB8AC3E}">
        <p14:creationId xmlns:p14="http://schemas.microsoft.com/office/powerpoint/2010/main" val="33047040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52</a:t>
            </a:fld>
            <a:endParaRPr lang="en-US"/>
          </a:p>
        </p:txBody>
      </p:sp>
    </p:spTree>
    <p:extLst>
      <p:ext uri="{BB962C8B-B14F-4D97-AF65-F5344CB8AC3E}">
        <p14:creationId xmlns:p14="http://schemas.microsoft.com/office/powerpoint/2010/main" val="967787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53</a:t>
            </a:fld>
            <a:endParaRPr lang="en-US"/>
          </a:p>
        </p:txBody>
      </p:sp>
    </p:spTree>
    <p:extLst>
      <p:ext uri="{BB962C8B-B14F-4D97-AF65-F5344CB8AC3E}">
        <p14:creationId xmlns:p14="http://schemas.microsoft.com/office/powerpoint/2010/main" val="21697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9</a:t>
            </a:fld>
            <a:endParaRPr lang="en-US"/>
          </a:p>
        </p:txBody>
      </p:sp>
    </p:spTree>
    <p:extLst>
      <p:ext uri="{BB962C8B-B14F-4D97-AF65-F5344CB8AC3E}">
        <p14:creationId xmlns:p14="http://schemas.microsoft.com/office/powerpoint/2010/main" val="2408349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54</a:t>
            </a:fld>
            <a:endParaRPr lang="en-US"/>
          </a:p>
        </p:txBody>
      </p:sp>
    </p:spTree>
    <p:extLst>
      <p:ext uri="{BB962C8B-B14F-4D97-AF65-F5344CB8AC3E}">
        <p14:creationId xmlns:p14="http://schemas.microsoft.com/office/powerpoint/2010/main" val="29984512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55</a:t>
            </a:fld>
            <a:endParaRPr lang="en-US"/>
          </a:p>
        </p:txBody>
      </p:sp>
    </p:spTree>
    <p:extLst>
      <p:ext uri="{BB962C8B-B14F-4D97-AF65-F5344CB8AC3E}">
        <p14:creationId xmlns:p14="http://schemas.microsoft.com/office/powerpoint/2010/main" val="3159060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56</a:t>
            </a:fld>
            <a:endParaRPr lang="en-US"/>
          </a:p>
        </p:txBody>
      </p:sp>
    </p:spTree>
    <p:extLst>
      <p:ext uri="{BB962C8B-B14F-4D97-AF65-F5344CB8AC3E}">
        <p14:creationId xmlns:p14="http://schemas.microsoft.com/office/powerpoint/2010/main" val="3538684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57</a:t>
            </a:fld>
            <a:endParaRPr lang="en-US"/>
          </a:p>
        </p:txBody>
      </p:sp>
    </p:spTree>
    <p:extLst>
      <p:ext uri="{BB962C8B-B14F-4D97-AF65-F5344CB8AC3E}">
        <p14:creationId xmlns:p14="http://schemas.microsoft.com/office/powerpoint/2010/main" val="20087868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58</a:t>
            </a:fld>
            <a:endParaRPr lang="en-US"/>
          </a:p>
        </p:txBody>
      </p:sp>
    </p:spTree>
    <p:extLst>
      <p:ext uri="{BB962C8B-B14F-4D97-AF65-F5344CB8AC3E}">
        <p14:creationId xmlns:p14="http://schemas.microsoft.com/office/powerpoint/2010/main" val="13343635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59</a:t>
            </a:fld>
            <a:endParaRPr lang="en-US"/>
          </a:p>
        </p:txBody>
      </p:sp>
    </p:spTree>
    <p:extLst>
      <p:ext uri="{BB962C8B-B14F-4D97-AF65-F5344CB8AC3E}">
        <p14:creationId xmlns:p14="http://schemas.microsoft.com/office/powerpoint/2010/main" val="37137675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60</a:t>
            </a:fld>
            <a:endParaRPr lang="en-US"/>
          </a:p>
        </p:txBody>
      </p:sp>
    </p:spTree>
    <p:extLst>
      <p:ext uri="{BB962C8B-B14F-4D97-AF65-F5344CB8AC3E}">
        <p14:creationId xmlns:p14="http://schemas.microsoft.com/office/powerpoint/2010/main" val="23041610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61</a:t>
            </a:fld>
            <a:endParaRPr lang="en-US"/>
          </a:p>
        </p:txBody>
      </p:sp>
    </p:spTree>
    <p:extLst>
      <p:ext uri="{BB962C8B-B14F-4D97-AF65-F5344CB8AC3E}">
        <p14:creationId xmlns:p14="http://schemas.microsoft.com/office/powerpoint/2010/main" val="39948740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62</a:t>
            </a:fld>
            <a:endParaRPr lang="en-US"/>
          </a:p>
        </p:txBody>
      </p:sp>
    </p:spTree>
    <p:extLst>
      <p:ext uri="{BB962C8B-B14F-4D97-AF65-F5344CB8AC3E}">
        <p14:creationId xmlns:p14="http://schemas.microsoft.com/office/powerpoint/2010/main" val="20429146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63</a:t>
            </a:fld>
            <a:endParaRPr lang="en-US"/>
          </a:p>
        </p:txBody>
      </p:sp>
    </p:spTree>
    <p:extLst>
      <p:ext uri="{BB962C8B-B14F-4D97-AF65-F5344CB8AC3E}">
        <p14:creationId xmlns:p14="http://schemas.microsoft.com/office/powerpoint/2010/main" val="142463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10</a:t>
            </a:fld>
            <a:endParaRPr lang="en-US"/>
          </a:p>
        </p:txBody>
      </p:sp>
    </p:spTree>
    <p:extLst>
      <p:ext uri="{BB962C8B-B14F-4D97-AF65-F5344CB8AC3E}">
        <p14:creationId xmlns:p14="http://schemas.microsoft.com/office/powerpoint/2010/main" val="31169314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64</a:t>
            </a:fld>
            <a:endParaRPr lang="en-US"/>
          </a:p>
        </p:txBody>
      </p:sp>
    </p:spTree>
    <p:extLst>
      <p:ext uri="{BB962C8B-B14F-4D97-AF65-F5344CB8AC3E}">
        <p14:creationId xmlns:p14="http://schemas.microsoft.com/office/powerpoint/2010/main" val="27345270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65</a:t>
            </a:fld>
            <a:endParaRPr lang="en-US"/>
          </a:p>
        </p:txBody>
      </p:sp>
    </p:spTree>
    <p:extLst>
      <p:ext uri="{BB962C8B-B14F-4D97-AF65-F5344CB8AC3E}">
        <p14:creationId xmlns:p14="http://schemas.microsoft.com/office/powerpoint/2010/main" val="25415943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66</a:t>
            </a:fld>
            <a:endParaRPr lang="en-US"/>
          </a:p>
        </p:txBody>
      </p:sp>
    </p:spTree>
    <p:extLst>
      <p:ext uri="{BB962C8B-B14F-4D97-AF65-F5344CB8AC3E}">
        <p14:creationId xmlns:p14="http://schemas.microsoft.com/office/powerpoint/2010/main" val="9358489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67</a:t>
            </a:fld>
            <a:endParaRPr lang="en-US"/>
          </a:p>
        </p:txBody>
      </p:sp>
    </p:spTree>
    <p:extLst>
      <p:ext uri="{BB962C8B-B14F-4D97-AF65-F5344CB8AC3E}">
        <p14:creationId xmlns:p14="http://schemas.microsoft.com/office/powerpoint/2010/main" val="440367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68</a:t>
            </a:fld>
            <a:endParaRPr lang="en-US"/>
          </a:p>
        </p:txBody>
      </p:sp>
    </p:spTree>
    <p:extLst>
      <p:ext uri="{BB962C8B-B14F-4D97-AF65-F5344CB8AC3E}">
        <p14:creationId xmlns:p14="http://schemas.microsoft.com/office/powerpoint/2010/main" val="422554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11</a:t>
            </a:fld>
            <a:endParaRPr lang="en-US"/>
          </a:p>
        </p:txBody>
      </p:sp>
    </p:spTree>
    <p:extLst>
      <p:ext uri="{BB962C8B-B14F-4D97-AF65-F5344CB8AC3E}">
        <p14:creationId xmlns:p14="http://schemas.microsoft.com/office/powerpoint/2010/main" val="325230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12</a:t>
            </a:fld>
            <a:endParaRPr lang="en-US"/>
          </a:p>
        </p:txBody>
      </p:sp>
    </p:spTree>
    <p:extLst>
      <p:ext uri="{BB962C8B-B14F-4D97-AF65-F5344CB8AC3E}">
        <p14:creationId xmlns:p14="http://schemas.microsoft.com/office/powerpoint/2010/main" val="128215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84E8D-EB33-48D4-8045-C42E2C8A0711}" type="slidenum">
              <a:rPr lang="en-US" smtClean="0"/>
              <a:t>13</a:t>
            </a:fld>
            <a:endParaRPr lang="en-US"/>
          </a:p>
        </p:txBody>
      </p:sp>
    </p:spTree>
    <p:extLst>
      <p:ext uri="{BB962C8B-B14F-4D97-AF65-F5344CB8AC3E}">
        <p14:creationId xmlns:p14="http://schemas.microsoft.com/office/powerpoint/2010/main" val="247937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B76B-B297-4A05-AE6D-6D19D4355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F207AA-1266-4B9C-B681-B8BBC1213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F8E842-4E38-4746-9F30-E38A32DDC54A}"/>
              </a:ext>
            </a:extLst>
          </p:cNvPr>
          <p:cNvSpPr>
            <a:spLocks noGrp="1"/>
          </p:cNvSpPr>
          <p:nvPr>
            <p:ph type="dt" sz="half" idx="10"/>
          </p:nvPr>
        </p:nvSpPr>
        <p:spPr/>
        <p:txBody>
          <a:bodyPr/>
          <a:lstStyle/>
          <a:p>
            <a:fld id="{9E1009D0-2E2D-4576-9581-992E77D7F9F9}" type="datetime1">
              <a:rPr lang="en-US" smtClean="0"/>
              <a:t>11/5/2021</a:t>
            </a:fld>
            <a:endParaRPr lang="en-US"/>
          </a:p>
        </p:txBody>
      </p:sp>
      <p:sp>
        <p:nvSpPr>
          <p:cNvPr id="5" name="Footer Placeholder 4">
            <a:extLst>
              <a:ext uri="{FF2B5EF4-FFF2-40B4-BE49-F238E27FC236}">
                <a16:creationId xmlns:a16="http://schemas.microsoft.com/office/drawing/2014/main" id="{20AEEAA7-493F-4CC7-997B-0EB2888B4DDD}"/>
              </a:ext>
            </a:extLst>
          </p:cNvPr>
          <p:cNvSpPr>
            <a:spLocks noGrp="1"/>
          </p:cNvSpPr>
          <p:nvPr>
            <p:ph type="ftr" sz="quarter" idx="11"/>
          </p:nvPr>
        </p:nvSpPr>
        <p:spPr/>
        <p:txBody>
          <a:bodyPr/>
          <a:lstStyle/>
          <a:p>
            <a:r>
              <a:rPr lang="en-US"/>
              <a:t>Copyright 2020 Adiuvo Engineering &amp; Training, Ltd.</a:t>
            </a:r>
            <a:endParaRPr lang="en-US" dirty="0"/>
          </a:p>
        </p:txBody>
      </p:sp>
      <p:sp>
        <p:nvSpPr>
          <p:cNvPr id="6" name="Slide Number Placeholder 5">
            <a:extLst>
              <a:ext uri="{FF2B5EF4-FFF2-40B4-BE49-F238E27FC236}">
                <a16:creationId xmlns:a16="http://schemas.microsoft.com/office/drawing/2014/main" id="{9D857B79-C00A-4C35-BEF9-0CD59AA0FB68}"/>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4132799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A06D-4151-4E22-AA8F-AD4B508AC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DA1F41-A09F-4CBD-9740-C8BFB18A25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2C3F2-C181-44A8-BB64-98CED6EFC4DA}"/>
              </a:ext>
            </a:extLst>
          </p:cNvPr>
          <p:cNvSpPr>
            <a:spLocks noGrp="1"/>
          </p:cNvSpPr>
          <p:nvPr>
            <p:ph type="dt" sz="half" idx="10"/>
          </p:nvPr>
        </p:nvSpPr>
        <p:spPr/>
        <p:txBody>
          <a:bodyPr/>
          <a:lstStyle/>
          <a:p>
            <a:fld id="{C01762A8-9106-478C-82C9-85C4D8753663}" type="datetime1">
              <a:rPr lang="en-US" smtClean="0"/>
              <a:t>11/5/2021</a:t>
            </a:fld>
            <a:endParaRPr lang="en-US"/>
          </a:p>
        </p:txBody>
      </p:sp>
      <p:sp>
        <p:nvSpPr>
          <p:cNvPr id="5" name="Footer Placeholder 4">
            <a:extLst>
              <a:ext uri="{FF2B5EF4-FFF2-40B4-BE49-F238E27FC236}">
                <a16:creationId xmlns:a16="http://schemas.microsoft.com/office/drawing/2014/main" id="{26F25D97-2137-474B-BB47-7FA3CBF4B612}"/>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B5C52132-24BA-482C-9681-A99FBF62C6B4}"/>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3992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8CA734-54B9-4517-930F-BB7B0165B3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BFC5B5-445C-454C-852C-582D2BF416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79284-79B0-4D59-BDB0-FA7A117EED71}"/>
              </a:ext>
            </a:extLst>
          </p:cNvPr>
          <p:cNvSpPr>
            <a:spLocks noGrp="1"/>
          </p:cNvSpPr>
          <p:nvPr>
            <p:ph type="dt" sz="half" idx="10"/>
          </p:nvPr>
        </p:nvSpPr>
        <p:spPr/>
        <p:txBody>
          <a:bodyPr/>
          <a:lstStyle/>
          <a:p>
            <a:fld id="{A657AF4A-80A9-43A3-82B8-5373B7C897E3}" type="datetime1">
              <a:rPr lang="en-US" smtClean="0"/>
              <a:t>11/5/2021</a:t>
            </a:fld>
            <a:endParaRPr lang="en-US"/>
          </a:p>
        </p:txBody>
      </p:sp>
      <p:sp>
        <p:nvSpPr>
          <p:cNvPr id="5" name="Footer Placeholder 4">
            <a:extLst>
              <a:ext uri="{FF2B5EF4-FFF2-40B4-BE49-F238E27FC236}">
                <a16:creationId xmlns:a16="http://schemas.microsoft.com/office/drawing/2014/main" id="{D1A2E986-81C9-4877-9057-3C98525DA0F4}"/>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991EA329-480F-4F2A-9DCC-4A6D945732FD}"/>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21011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FE16-77BD-43D6-AE09-D70E366C9BD2}"/>
              </a:ext>
            </a:extLst>
          </p:cNvPr>
          <p:cNvSpPr>
            <a:spLocks noGrp="1"/>
          </p:cNvSpPr>
          <p:nvPr>
            <p:ph type="title"/>
          </p:nvPr>
        </p:nvSpPr>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C9678A9D-C754-4577-9DE7-4EB597C36508}"/>
              </a:ext>
            </a:extLst>
          </p:cNvPr>
          <p:cNvSpPr>
            <a:spLocks noGrp="1"/>
          </p:cNvSpPr>
          <p:nvPr>
            <p:ph idx="1"/>
          </p:nvPr>
        </p:nvSpPr>
        <p:spPr/>
        <p:txBody>
          <a:bodyPr/>
          <a:lstStyle>
            <a:lvl1pPr>
              <a:defRPr sz="2000"/>
            </a:lvl1pPr>
            <a:lvl2pPr>
              <a:defRPr sz="1600"/>
            </a:lvl2pPr>
          </a:lstStyle>
          <a:p>
            <a:pPr lvl="0"/>
            <a:r>
              <a:rPr lang="en-US" dirty="0"/>
              <a:t>Edit Master text styles</a:t>
            </a:r>
          </a:p>
          <a:p>
            <a:pPr lvl="1"/>
            <a:r>
              <a:rPr lang="en-US" dirty="0"/>
              <a:t>Second level</a:t>
            </a:r>
          </a:p>
        </p:txBody>
      </p:sp>
      <p:sp>
        <p:nvSpPr>
          <p:cNvPr id="4" name="Date Placeholder 3">
            <a:extLst>
              <a:ext uri="{FF2B5EF4-FFF2-40B4-BE49-F238E27FC236}">
                <a16:creationId xmlns:a16="http://schemas.microsoft.com/office/drawing/2014/main" id="{4985F4BA-0F11-40B6-A40D-30E351247C1A}"/>
              </a:ext>
            </a:extLst>
          </p:cNvPr>
          <p:cNvSpPr>
            <a:spLocks noGrp="1"/>
          </p:cNvSpPr>
          <p:nvPr>
            <p:ph type="dt" sz="half" idx="10"/>
          </p:nvPr>
        </p:nvSpPr>
        <p:spPr/>
        <p:txBody>
          <a:bodyPr/>
          <a:lstStyle/>
          <a:p>
            <a:r>
              <a:rPr lang="en-US" dirty="0"/>
              <a:t>Integrating Arm Cortex-M1 Soft CPUs into Xilinx FPGAs Workshop </a:t>
            </a:r>
          </a:p>
        </p:txBody>
      </p:sp>
      <p:sp>
        <p:nvSpPr>
          <p:cNvPr id="5" name="Footer Placeholder 4">
            <a:extLst>
              <a:ext uri="{FF2B5EF4-FFF2-40B4-BE49-F238E27FC236}">
                <a16:creationId xmlns:a16="http://schemas.microsoft.com/office/drawing/2014/main" id="{7C32C4D6-0A46-4C04-ACB7-F154CB2F1505}"/>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C09C67E6-1043-473C-B430-ACE564B282E9}"/>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313149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5F93-B5F4-471D-84F5-4986EDAFDB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7E0EB3-CF75-49B8-8241-A5102B409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D1A29F-CA8C-4852-8EF5-0EEFF184DB08}"/>
              </a:ext>
            </a:extLst>
          </p:cNvPr>
          <p:cNvSpPr>
            <a:spLocks noGrp="1"/>
          </p:cNvSpPr>
          <p:nvPr>
            <p:ph type="dt" sz="half" idx="10"/>
          </p:nvPr>
        </p:nvSpPr>
        <p:spPr/>
        <p:txBody>
          <a:bodyPr/>
          <a:lstStyle/>
          <a:p>
            <a:fld id="{D9EA0D27-F759-4BB9-A74A-BD116BE4FD2A}" type="datetime1">
              <a:rPr lang="en-US" smtClean="0"/>
              <a:t>11/5/2021</a:t>
            </a:fld>
            <a:endParaRPr lang="en-US"/>
          </a:p>
        </p:txBody>
      </p:sp>
      <p:sp>
        <p:nvSpPr>
          <p:cNvPr id="5" name="Footer Placeholder 4">
            <a:extLst>
              <a:ext uri="{FF2B5EF4-FFF2-40B4-BE49-F238E27FC236}">
                <a16:creationId xmlns:a16="http://schemas.microsoft.com/office/drawing/2014/main" id="{E2E92CFF-8AC1-41BD-B938-D527639EE7B6}"/>
              </a:ext>
            </a:extLst>
          </p:cNvPr>
          <p:cNvSpPr>
            <a:spLocks noGrp="1"/>
          </p:cNvSpPr>
          <p:nvPr>
            <p:ph type="ftr" sz="quarter" idx="11"/>
          </p:nvPr>
        </p:nvSpPr>
        <p:spPr/>
        <p:txBody>
          <a:bodyPr/>
          <a:lstStyle/>
          <a:p>
            <a:r>
              <a:rPr lang="en-US"/>
              <a:t>Copyright 2020 Adiuvo Engineering &amp; Training, Ltd.</a:t>
            </a:r>
          </a:p>
        </p:txBody>
      </p:sp>
      <p:sp>
        <p:nvSpPr>
          <p:cNvPr id="6" name="Slide Number Placeholder 5">
            <a:extLst>
              <a:ext uri="{FF2B5EF4-FFF2-40B4-BE49-F238E27FC236}">
                <a16:creationId xmlns:a16="http://schemas.microsoft.com/office/drawing/2014/main" id="{433CCAE9-B867-42D1-9C05-2CC663D087F3}"/>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121462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6626-AE8A-4026-96C3-D855987D7611}"/>
              </a:ext>
            </a:extLst>
          </p:cNvPr>
          <p:cNvSpPr>
            <a:spLocks noGrp="1"/>
          </p:cNvSpPr>
          <p:nvPr>
            <p:ph type="title"/>
          </p:nvPr>
        </p:nvSpPr>
        <p:spPr/>
        <p:txBody>
          <a:bodyPr>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A9A04795-B124-404A-8F93-B7545AFF7B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609119-A809-4667-8EF9-B705301E68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12C896-8D61-43EC-876C-FD3DBF3BAF15}"/>
              </a:ext>
            </a:extLst>
          </p:cNvPr>
          <p:cNvSpPr>
            <a:spLocks noGrp="1"/>
          </p:cNvSpPr>
          <p:nvPr>
            <p:ph type="dt" sz="half" idx="10"/>
          </p:nvPr>
        </p:nvSpPr>
        <p:spPr/>
        <p:txBody>
          <a:bodyPr/>
          <a:lstStyle/>
          <a:p>
            <a:fld id="{BA04A777-792C-4049-89AA-C4D825EC1A4B}" type="datetime1">
              <a:rPr lang="en-US" smtClean="0"/>
              <a:t>11/5/2021</a:t>
            </a:fld>
            <a:endParaRPr lang="en-US"/>
          </a:p>
        </p:txBody>
      </p:sp>
      <p:sp>
        <p:nvSpPr>
          <p:cNvPr id="6" name="Footer Placeholder 5">
            <a:extLst>
              <a:ext uri="{FF2B5EF4-FFF2-40B4-BE49-F238E27FC236}">
                <a16:creationId xmlns:a16="http://schemas.microsoft.com/office/drawing/2014/main" id="{5920941B-A79C-48E1-AA3C-44EFD8ABFF22}"/>
              </a:ext>
            </a:extLst>
          </p:cNvPr>
          <p:cNvSpPr>
            <a:spLocks noGrp="1"/>
          </p:cNvSpPr>
          <p:nvPr>
            <p:ph type="ftr" sz="quarter" idx="11"/>
          </p:nvPr>
        </p:nvSpPr>
        <p:spPr/>
        <p:txBody>
          <a:bodyPr/>
          <a:lstStyle/>
          <a:p>
            <a:r>
              <a:rPr lang="en-US"/>
              <a:t>Copyright 2020 Adiuvo Engineering &amp; Training, Ltd.</a:t>
            </a:r>
          </a:p>
        </p:txBody>
      </p:sp>
      <p:sp>
        <p:nvSpPr>
          <p:cNvPr id="7" name="Slide Number Placeholder 6">
            <a:extLst>
              <a:ext uri="{FF2B5EF4-FFF2-40B4-BE49-F238E27FC236}">
                <a16:creationId xmlns:a16="http://schemas.microsoft.com/office/drawing/2014/main" id="{26B4029D-AD0B-455C-80E9-147D7BE06359}"/>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135837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7E46-01B6-4A51-9C88-69066A8295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7D7957-D3A4-4305-A2BA-3C3682A23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9B9756-0820-4F9B-857D-540B02C3F3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4BA15-C86D-4DC7-B552-D1EB444471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9AB69C-322B-4D4C-AF35-E1434508AF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E95221-D055-4DD3-B7B8-7BAB24215554}"/>
              </a:ext>
            </a:extLst>
          </p:cNvPr>
          <p:cNvSpPr>
            <a:spLocks noGrp="1"/>
          </p:cNvSpPr>
          <p:nvPr>
            <p:ph type="dt" sz="half" idx="10"/>
          </p:nvPr>
        </p:nvSpPr>
        <p:spPr/>
        <p:txBody>
          <a:bodyPr/>
          <a:lstStyle/>
          <a:p>
            <a:fld id="{BC529E72-DEEC-4BAC-9013-E70BED12C4EC}" type="datetime1">
              <a:rPr lang="en-US" smtClean="0"/>
              <a:t>11/5/2021</a:t>
            </a:fld>
            <a:endParaRPr lang="en-US"/>
          </a:p>
        </p:txBody>
      </p:sp>
      <p:sp>
        <p:nvSpPr>
          <p:cNvPr id="8" name="Footer Placeholder 7">
            <a:extLst>
              <a:ext uri="{FF2B5EF4-FFF2-40B4-BE49-F238E27FC236}">
                <a16:creationId xmlns:a16="http://schemas.microsoft.com/office/drawing/2014/main" id="{DC1A8E6D-FCA1-4743-89F8-2F1D7B9141F3}"/>
              </a:ext>
            </a:extLst>
          </p:cNvPr>
          <p:cNvSpPr>
            <a:spLocks noGrp="1"/>
          </p:cNvSpPr>
          <p:nvPr>
            <p:ph type="ftr" sz="quarter" idx="11"/>
          </p:nvPr>
        </p:nvSpPr>
        <p:spPr/>
        <p:txBody>
          <a:bodyPr/>
          <a:lstStyle/>
          <a:p>
            <a:r>
              <a:rPr lang="en-US"/>
              <a:t>Copyright 2020 Adiuvo Engineering &amp; Training, Ltd.</a:t>
            </a:r>
          </a:p>
        </p:txBody>
      </p:sp>
      <p:sp>
        <p:nvSpPr>
          <p:cNvPr id="9" name="Slide Number Placeholder 8">
            <a:extLst>
              <a:ext uri="{FF2B5EF4-FFF2-40B4-BE49-F238E27FC236}">
                <a16:creationId xmlns:a16="http://schemas.microsoft.com/office/drawing/2014/main" id="{82CBD95C-6629-49E5-ABB8-4E8BBF3C29C8}"/>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2667211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A402-468B-4AB3-97E3-C617DE72B90D}"/>
              </a:ext>
            </a:extLst>
          </p:cNvPr>
          <p:cNvSpPr>
            <a:spLocks noGrp="1"/>
          </p:cNvSpPr>
          <p:nvPr>
            <p:ph type="title"/>
          </p:nvPr>
        </p:nvSpPr>
        <p:spPr/>
        <p:txBody>
          <a:bodyPr>
            <a:normAutofit/>
          </a:bodyPr>
          <a:lstStyle>
            <a:lvl1pPr>
              <a:defRPr sz="2800"/>
            </a:lvl1pPr>
          </a:lstStyle>
          <a:p>
            <a:r>
              <a:rPr lang="en-US" dirty="0"/>
              <a:t>Click to edit Master title style</a:t>
            </a:r>
          </a:p>
        </p:txBody>
      </p:sp>
      <p:sp>
        <p:nvSpPr>
          <p:cNvPr id="3" name="Date Placeholder 2">
            <a:extLst>
              <a:ext uri="{FF2B5EF4-FFF2-40B4-BE49-F238E27FC236}">
                <a16:creationId xmlns:a16="http://schemas.microsoft.com/office/drawing/2014/main" id="{19927401-541B-4705-B95A-2D96388C8EB7}"/>
              </a:ext>
            </a:extLst>
          </p:cNvPr>
          <p:cNvSpPr>
            <a:spLocks noGrp="1"/>
          </p:cNvSpPr>
          <p:nvPr>
            <p:ph type="dt" sz="half" idx="10"/>
          </p:nvPr>
        </p:nvSpPr>
        <p:spPr/>
        <p:txBody>
          <a:bodyPr/>
          <a:lstStyle/>
          <a:p>
            <a:fld id="{834837DA-9E57-425C-BEE5-80CCA221B860}" type="datetime1">
              <a:rPr lang="en-US" smtClean="0"/>
              <a:t>11/5/2021</a:t>
            </a:fld>
            <a:endParaRPr lang="en-US"/>
          </a:p>
        </p:txBody>
      </p:sp>
      <p:sp>
        <p:nvSpPr>
          <p:cNvPr id="4" name="Footer Placeholder 3">
            <a:extLst>
              <a:ext uri="{FF2B5EF4-FFF2-40B4-BE49-F238E27FC236}">
                <a16:creationId xmlns:a16="http://schemas.microsoft.com/office/drawing/2014/main" id="{44C46F1A-0607-46E0-A637-E113100E0276}"/>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DF3ABC4C-051E-4F8C-A75B-CA1E219AC94B}"/>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654087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8E7B8-6EA3-461A-8B9C-23CD3DF3AC3A}"/>
              </a:ext>
            </a:extLst>
          </p:cNvPr>
          <p:cNvSpPr>
            <a:spLocks noGrp="1"/>
          </p:cNvSpPr>
          <p:nvPr>
            <p:ph type="dt" sz="half" idx="10"/>
          </p:nvPr>
        </p:nvSpPr>
        <p:spPr/>
        <p:txBody>
          <a:bodyPr/>
          <a:lstStyle/>
          <a:p>
            <a:fld id="{4F639C54-F12F-4F39-8251-CA876262F5CE}" type="datetime1">
              <a:rPr lang="en-US" smtClean="0"/>
              <a:t>11/5/2021</a:t>
            </a:fld>
            <a:endParaRPr lang="en-US"/>
          </a:p>
        </p:txBody>
      </p:sp>
      <p:sp>
        <p:nvSpPr>
          <p:cNvPr id="3" name="Footer Placeholder 2">
            <a:extLst>
              <a:ext uri="{FF2B5EF4-FFF2-40B4-BE49-F238E27FC236}">
                <a16:creationId xmlns:a16="http://schemas.microsoft.com/office/drawing/2014/main" id="{42C7D91F-46A1-493D-892D-2505BDE08878}"/>
              </a:ext>
            </a:extLst>
          </p:cNvPr>
          <p:cNvSpPr>
            <a:spLocks noGrp="1"/>
          </p:cNvSpPr>
          <p:nvPr>
            <p:ph type="ftr" sz="quarter" idx="11"/>
          </p:nvPr>
        </p:nvSpPr>
        <p:spPr/>
        <p:txBody>
          <a:bodyPr/>
          <a:lstStyle/>
          <a:p>
            <a:r>
              <a:rPr lang="en-US"/>
              <a:t>Copyright 2020 Adiuvo Engineering &amp; Training, Ltd.</a:t>
            </a:r>
          </a:p>
        </p:txBody>
      </p:sp>
      <p:sp>
        <p:nvSpPr>
          <p:cNvPr id="4" name="Slide Number Placeholder 3">
            <a:extLst>
              <a:ext uri="{FF2B5EF4-FFF2-40B4-BE49-F238E27FC236}">
                <a16:creationId xmlns:a16="http://schemas.microsoft.com/office/drawing/2014/main" id="{5B13F9CA-F145-4F9B-897F-BBE950F22954}"/>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611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6380-887D-4F2E-94C7-A0C210B9D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2994BD-9AD1-4057-B185-69216ED7A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2B946B-DA1E-47C8-B4BE-7FA85AEBF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0BC02C-1F68-41AC-B68B-E0196DF06429}"/>
              </a:ext>
            </a:extLst>
          </p:cNvPr>
          <p:cNvSpPr>
            <a:spLocks noGrp="1"/>
          </p:cNvSpPr>
          <p:nvPr>
            <p:ph type="dt" sz="half" idx="10"/>
          </p:nvPr>
        </p:nvSpPr>
        <p:spPr/>
        <p:txBody>
          <a:bodyPr/>
          <a:lstStyle/>
          <a:p>
            <a:fld id="{0D3BF144-7B92-4293-9DF9-3DE640C60A5D}" type="datetime1">
              <a:rPr lang="en-US" smtClean="0"/>
              <a:t>11/5/2021</a:t>
            </a:fld>
            <a:endParaRPr lang="en-US"/>
          </a:p>
        </p:txBody>
      </p:sp>
      <p:sp>
        <p:nvSpPr>
          <p:cNvPr id="6" name="Footer Placeholder 5">
            <a:extLst>
              <a:ext uri="{FF2B5EF4-FFF2-40B4-BE49-F238E27FC236}">
                <a16:creationId xmlns:a16="http://schemas.microsoft.com/office/drawing/2014/main" id="{9E072210-340B-405A-BAE9-02535C020AC9}"/>
              </a:ext>
            </a:extLst>
          </p:cNvPr>
          <p:cNvSpPr>
            <a:spLocks noGrp="1"/>
          </p:cNvSpPr>
          <p:nvPr>
            <p:ph type="ftr" sz="quarter" idx="11"/>
          </p:nvPr>
        </p:nvSpPr>
        <p:spPr/>
        <p:txBody>
          <a:bodyPr/>
          <a:lstStyle/>
          <a:p>
            <a:r>
              <a:rPr lang="en-US"/>
              <a:t>Copyright 2020 Adiuvo Engineering &amp; Training, Ltd.</a:t>
            </a:r>
          </a:p>
        </p:txBody>
      </p:sp>
      <p:sp>
        <p:nvSpPr>
          <p:cNvPr id="7" name="Slide Number Placeholder 6">
            <a:extLst>
              <a:ext uri="{FF2B5EF4-FFF2-40B4-BE49-F238E27FC236}">
                <a16:creationId xmlns:a16="http://schemas.microsoft.com/office/drawing/2014/main" id="{F8FF795D-E0E6-4044-A37B-47B9FBEC2A3B}"/>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69766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8C96-6531-4CB8-832C-AE210F582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2F941F-3C38-4091-98FA-4EB256926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469BA-52D4-4C5F-B611-604850ADB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98AF81-0D3A-4C9E-AA83-DDF762299609}"/>
              </a:ext>
            </a:extLst>
          </p:cNvPr>
          <p:cNvSpPr>
            <a:spLocks noGrp="1"/>
          </p:cNvSpPr>
          <p:nvPr>
            <p:ph type="dt" sz="half" idx="10"/>
          </p:nvPr>
        </p:nvSpPr>
        <p:spPr/>
        <p:txBody>
          <a:bodyPr/>
          <a:lstStyle/>
          <a:p>
            <a:fld id="{B052D547-DBAF-42E0-A053-6D6D5BB528DB}" type="datetime1">
              <a:rPr lang="en-US" smtClean="0"/>
              <a:t>11/5/2021</a:t>
            </a:fld>
            <a:endParaRPr lang="en-US"/>
          </a:p>
        </p:txBody>
      </p:sp>
      <p:sp>
        <p:nvSpPr>
          <p:cNvPr id="6" name="Footer Placeholder 5">
            <a:extLst>
              <a:ext uri="{FF2B5EF4-FFF2-40B4-BE49-F238E27FC236}">
                <a16:creationId xmlns:a16="http://schemas.microsoft.com/office/drawing/2014/main" id="{945FBFA4-AB81-48BE-8E34-0E2DE670905C}"/>
              </a:ext>
            </a:extLst>
          </p:cNvPr>
          <p:cNvSpPr>
            <a:spLocks noGrp="1"/>
          </p:cNvSpPr>
          <p:nvPr>
            <p:ph type="ftr" sz="quarter" idx="11"/>
          </p:nvPr>
        </p:nvSpPr>
        <p:spPr/>
        <p:txBody>
          <a:bodyPr/>
          <a:lstStyle/>
          <a:p>
            <a:r>
              <a:rPr lang="en-US"/>
              <a:t>Copyright 2020 Adiuvo Engineering &amp; Training, Ltd.</a:t>
            </a:r>
          </a:p>
        </p:txBody>
      </p:sp>
      <p:sp>
        <p:nvSpPr>
          <p:cNvPr id="7" name="Slide Number Placeholder 6">
            <a:extLst>
              <a:ext uri="{FF2B5EF4-FFF2-40B4-BE49-F238E27FC236}">
                <a16:creationId xmlns:a16="http://schemas.microsoft.com/office/drawing/2014/main" id="{6A613717-B3D2-4F33-A87D-A9354950818C}"/>
              </a:ext>
            </a:extLst>
          </p:cNvPr>
          <p:cNvSpPr>
            <a:spLocks noGrp="1"/>
          </p:cNvSpPr>
          <p:nvPr>
            <p:ph type="sldNum" sz="quarter" idx="12"/>
          </p:nvPr>
        </p:nvSpPr>
        <p:spPr/>
        <p:txBody>
          <a:bodyPr/>
          <a:lstStyle/>
          <a:p>
            <a:fld id="{869DC6BA-4FE4-48BA-9153-68AD698EC1FD}" type="slidenum">
              <a:rPr lang="en-US" smtClean="0"/>
              <a:t>‹#›</a:t>
            </a:fld>
            <a:endParaRPr lang="en-US"/>
          </a:p>
        </p:txBody>
      </p:sp>
    </p:spTree>
    <p:extLst>
      <p:ext uri="{BB962C8B-B14F-4D97-AF65-F5344CB8AC3E}">
        <p14:creationId xmlns:p14="http://schemas.microsoft.com/office/powerpoint/2010/main" val="3371234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C1CC5-A931-4882-AC52-6A65286DAC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077721-6F3A-462C-B394-8F4A08BE4B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36C1F-E69D-4302-953F-9BB8B0552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73522-CA21-4EED-8420-289AA7B5D31B}" type="datetime1">
              <a:rPr lang="en-US" smtClean="0"/>
              <a:t>11/5/2021</a:t>
            </a:fld>
            <a:endParaRPr lang="en-US"/>
          </a:p>
        </p:txBody>
      </p:sp>
      <p:sp>
        <p:nvSpPr>
          <p:cNvPr id="5" name="Footer Placeholder 4">
            <a:extLst>
              <a:ext uri="{FF2B5EF4-FFF2-40B4-BE49-F238E27FC236}">
                <a16:creationId xmlns:a16="http://schemas.microsoft.com/office/drawing/2014/main" id="{03C42175-BA40-4F4E-AFC0-D292CFC50A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2020 Adiuvo Engineering &amp; Training, Ltd.</a:t>
            </a:r>
          </a:p>
        </p:txBody>
      </p:sp>
      <p:sp>
        <p:nvSpPr>
          <p:cNvPr id="6" name="Slide Number Placeholder 5">
            <a:extLst>
              <a:ext uri="{FF2B5EF4-FFF2-40B4-BE49-F238E27FC236}">
                <a16:creationId xmlns:a16="http://schemas.microsoft.com/office/drawing/2014/main" id="{B5C61C41-15C0-4B34-BAF1-AEAF04BC57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DC6BA-4FE4-48BA-9153-68AD698EC1FD}" type="slidenum">
              <a:rPr lang="en-US" smtClean="0"/>
              <a:t>‹#›</a:t>
            </a:fld>
            <a:endParaRPr lang="en-US"/>
          </a:p>
        </p:txBody>
      </p:sp>
      <p:sp>
        <p:nvSpPr>
          <p:cNvPr id="7" name="fc" descr=" ">
            <a:extLst>
              <a:ext uri="{FF2B5EF4-FFF2-40B4-BE49-F238E27FC236}">
                <a16:creationId xmlns:a16="http://schemas.microsoft.com/office/drawing/2014/main" id="{8149D057-678C-469A-AEED-61928EF07F18}"/>
              </a:ext>
            </a:extLst>
          </p:cNvPr>
          <p:cNvSpPr txBox="1"/>
          <p:nvPr userDrawn="1"/>
        </p:nvSpPr>
        <p:spPr>
          <a:xfrm>
            <a:off x="0" y="6537960"/>
            <a:ext cx="12192000" cy="223138"/>
          </a:xfrm>
          <a:prstGeom prst="rect">
            <a:avLst/>
          </a:prstGeom>
          <a:noFill/>
        </p:spPr>
        <p:txBody>
          <a:bodyPr vert="horz" rtlCol="0">
            <a:spAutoFit/>
          </a:bodyPr>
          <a:lstStyle/>
          <a:p>
            <a:pPr algn="ctr"/>
            <a:r>
              <a:rPr lang="en-US" sz="850" b="0" i="0" u="none" baseline="0">
                <a:solidFill>
                  <a:srgbClr val="000000"/>
                </a:solidFill>
                <a:latin typeface="Microsoft Sans Serif" panose="020B0604020202020204" pitchFamily="34" charset="0"/>
              </a:rPr>
              <a:t> </a:t>
            </a:r>
          </a:p>
        </p:txBody>
      </p:sp>
    </p:spTree>
    <p:extLst>
      <p:ext uri="{BB962C8B-B14F-4D97-AF65-F5344CB8AC3E}">
        <p14:creationId xmlns:p14="http://schemas.microsoft.com/office/powerpoint/2010/main" val="821298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adam@adiuvoengineering.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xilinx.com/support/download/index.html/content/xilinx/en/downloadNav/viti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youtube.com/watch?v=8AUUsLymVQo&amp;t=7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59E5B-84E1-414C-A9BF-22AF19990A1B}"/>
              </a:ext>
            </a:extLst>
          </p:cNvPr>
          <p:cNvSpPr>
            <a:spLocks noGrp="1"/>
          </p:cNvSpPr>
          <p:nvPr>
            <p:ph type="sldNum" sz="quarter" idx="12"/>
          </p:nvPr>
        </p:nvSpPr>
        <p:spPr/>
        <p:txBody>
          <a:bodyPr/>
          <a:lstStyle/>
          <a:p>
            <a:fld id="{869DC6BA-4FE4-48BA-9153-68AD698EC1FD}" type="slidenum">
              <a:rPr lang="en-US" smtClean="0"/>
              <a:t>1</a:t>
            </a:fld>
            <a:endParaRPr lang="en-US" dirty="0"/>
          </a:p>
        </p:txBody>
      </p:sp>
      <p:sp>
        <p:nvSpPr>
          <p:cNvPr id="5" name="Footer Placeholder 4">
            <a:extLst>
              <a:ext uri="{FF2B5EF4-FFF2-40B4-BE49-F238E27FC236}">
                <a16:creationId xmlns:a16="http://schemas.microsoft.com/office/drawing/2014/main" id="{289C8D3D-8775-4098-A8AC-734F29B6A8D3}"/>
              </a:ext>
            </a:extLst>
          </p:cNvPr>
          <p:cNvSpPr>
            <a:spLocks noGrp="1"/>
          </p:cNvSpPr>
          <p:nvPr>
            <p:ph type="ftr" sz="quarter" idx="11"/>
          </p:nvPr>
        </p:nvSpPr>
        <p:spPr/>
        <p:txBody>
          <a:bodyPr/>
          <a:lstStyle/>
          <a:p>
            <a:r>
              <a:rPr lang="en-US" dirty="0"/>
              <a:t>Copyright 2020 </a:t>
            </a:r>
            <a:r>
              <a:rPr lang="en-US" dirty="0" err="1"/>
              <a:t>Adiuvo</a:t>
            </a:r>
            <a:r>
              <a:rPr lang="en-US" dirty="0"/>
              <a:t> Engineering &amp; Training, Ltd.</a:t>
            </a:r>
          </a:p>
        </p:txBody>
      </p:sp>
      <p:sp>
        <p:nvSpPr>
          <p:cNvPr id="6" name="Title 5">
            <a:extLst>
              <a:ext uri="{FF2B5EF4-FFF2-40B4-BE49-F238E27FC236}">
                <a16:creationId xmlns:a16="http://schemas.microsoft.com/office/drawing/2014/main" id="{48073E9E-314E-4AB2-B263-9724E1A09F83}"/>
              </a:ext>
            </a:extLst>
          </p:cNvPr>
          <p:cNvSpPr txBox="1">
            <a:spLocks/>
          </p:cNvSpPr>
          <p:nvPr/>
        </p:nvSpPr>
        <p:spPr>
          <a:xfrm>
            <a:off x="831850" y="1709738"/>
            <a:ext cx="10515600" cy="2852737"/>
          </a:xfrm>
          <a:prstGeom prst="rect">
            <a:avLst/>
          </a:prstGeom>
        </p:spPr>
        <p:txBody>
          <a:bodyPr vert="horz" lIns="91440" tIns="45720" rIns="91440" bIns="45720" rtlCol="0" anchor="t">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t>Creating Multi Processor Solutions</a:t>
            </a:r>
          </a:p>
          <a:p>
            <a:pPr algn="l"/>
            <a:endParaRPr lang="en-US" sz="5400" b="1" dirty="0"/>
          </a:p>
          <a:p>
            <a:pPr algn="l"/>
            <a:endParaRPr lang="en-US" sz="5400" b="1" dirty="0"/>
          </a:p>
          <a:p>
            <a:pPr algn="l"/>
            <a:r>
              <a:rPr lang="en-US" sz="4800" dirty="0"/>
              <a:t>Course Workbook</a:t>
            </a:r>
            <a:endParaRPr lang="en-US" sz="4000" dirty="0"/>
          </a:p>
        </p:txBody>
      </p:sp>
    </p:spTree>
    <p:extLst>
      <p:ext uri="{BB962C8B-B14F-4D97-AF65-F5344CB8AC3E}">
        <p14:creationId xmlns:p14="http://schemas.microsoft.com/office/powerpoint/2010/main" val="66460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352800" y="2022047"/>
            <a:ext cx="5390535" cy="3425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3 – </a:t>
            </a:r>
            <a:r>
              <a:rPr lang="en-US" dirty="0"/>
              <a:t>From File-&gt;Project select save as and name it session two</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Graphical user interface, text, application, email&#10;&#10;Description automatically generated">
            <a:extLst>
              <a:ext uri="{FF2B5EF4-FFF2-40B4-BE49-F238E27FC236}">
                <a16:creationId xmlns:a16="http://schemas.microsoft.com/office/drawing/2014/main" id="{62DD126E-1A31-4E90-8CA2-7E291ED0CAA3}"/>
              </a:ext>
            </a:extLst>
          </p:cNvPr>
          <p:cNvPicPr>
            <a:picLocks noChangeAspect="1"/>
          </p:cNvPicPr>
          <p:nvPr/>
        </p:nvPicPr>
        <p:blipFill>
          <a:blip r:embed="rId3"/>
          <a:stretch>
            <a:fillRect/>
          </a:stretch>
        </p:blipFill>
        <p:spPr>
          <a:xfrm>
            <a:off x="3494138" y="2236531"/>
            <a:ext cx="5105400" cy="3028950"/>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3580615" y="3183134"/>
            <a:ext cx="4835798" cy="70060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4463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887794" y="1641986"/>
            <a:ext cx="8377083" cy="47143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 – </a:t>
            </a:r>
            <a:r>
              <a:rPr lang="en-US" dirty="0"/>
              <a:t>Open the Block Diagram</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D1E14C13-3FF8-4F89-AEE3-B512B0A80AC8}"/>
              </a:ext>
            </a:extLst>
          </p:cNvPr>
          <p:cNvPicPr>
            <a:picLocks noChangeAspect="1"/>
          </p:cNvPicPr>
          <p:nvPr/>
        </p:nvPicPr>
        <p:blipFill>
          <a:blip r:embed="rId3"/>
          <a:stretch>
            <a:fillRect/>
          </a:stretch>
        </p:blipFill>
        <p:spPr>
          <a:xfrm>
            <a:off x="2019300" y="1709530"/>
            <a:ext cx="8153399" cy="4572276"/>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2019300" y="3042282"/>
            <a:ext cx="1038532" cy="2326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9738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775337" y="1641986"/>
            <a:ext cx="8627191" cy="47143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5 – </a:t>
            </a:r>
            <a:r>
              <a:rPr lang="en-US" dirty="0"/>
              <a:t>Un dock the block diagram, and maximize it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2" name="Picture 11">
            <a:extLst>
              <a:ext uri="{FF2B5EF4-FFF2-40B4-BE49-F238E27FC236}">
                <a16:creationId xmlns:a16="http://schemas.microsoft.com/office/drawing/2014/main" id="{9451FAF4-2506-4472-8BBA-82BACE8A415C}"/>
              </a:ext>
            </a:extLst>
          </p:cNvPr>
          <p:cNvPicPr>
            <a:picLocks noChangeAspect="1"/>
          </p:cNvPicPr>
          <p:nvPr/>
        </p:nvPicPr>
        <p:blipFill>
          <a:blip r:embed="rId3"/>
          <a:stretch>
            <a:fillRect/>
          </a:stretch>
        </p:blipFill>
        <p:spPr>
          <a:xfrm>
            <a:off x="1852389" y="1776362"/>
            <a:ext cx="8412488" cy="4445610"/>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10059938" y="2413958"/>
            <a:ext cx="182510" cy="230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4863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479755" y="2134930"/>
            <a:ext cx="9232490" cy="371659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6 – </a:t>
            </a:r>
            <a:r>
              <a:rPr lang="en-US" dirty="0"/>
              <a:t>Click on + and in the search bar, type </a:t>
            </a:r>
            <a:r>
              <a:rPr lang="en-US" dirty="0" err="1"/>
              <a:t>microblaze</a:t>
            </a:r>
            <a:r>
              <a:rPr lang="en-US" dirty="0"/>
              <a:t> – double click on the MicroBlaze IP to add it to IP Integrator</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4948DD77-BC58-4707-A219-61BD2F5503E4}"/>
              </a:ext>
            </a:extLst>
          </p:cNvPr>
          <p:cNvPicPr>
            <a:picLocks noChangeAspect="1"/>
          </p:cNvPicPr>
          <p:nvPr/>
        </p:nvPicPr>
        <p:blipFill rotWithShape="1">
          <a:blip r:embed="rId3"/>
          <a:srcRect r="23676" b="8666"/>
          <a:stretch/>
        </p:blipFill>
        <p:spPr>
          <a:xfrm>
            <a:off x="1690173" y="2244924"/>
            <a:ext cx="8932985" cy="3496606"/>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3802674" y="2386430"/>
            <a:ext cx="180147" cy="1702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2126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479383" y="1907458"/>
            <a:ext cx="7352875" cy="43360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477328"/>
          </a:xfrm>
          <a:prstGeom prst="rect">
            <a:avLst/>
          </a:prstGeom>
          <a:noFill/>
        </p:spPr>
        <p:txBody>
          <a:bodyPr wrap="square" rtlCol="0">
            <a:spAutoFit/>
          </a:bodyPr>
          <a:lstStyle/>
          <a:p>
            <a:r>
              <a:rPr lang="en-US" b="1" dirty="0"/>
              <a:t>Step 7 – </a:t>
            </a:r>
            <a:r>
              <a:rPr lang="en-US" dirty="0"/>
              <a:t>Click on Run Block Automation (this will help you configure the MicroBlaze), Select Local Memory 32KB, No ECC, No Cache, Debug only, AXI enabled, check Interrupt, Clock 100 MHz click OK</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6" name="Picture 15">
            <a:extLst>
              <a:ext uri="{FF2B5EF4-FFF2-40B4-BE49-F238E27FC236}">
                <a16:creationId xmlns:a16="http://schemas.microsoft.com/office/drawing/2014/main" id="{5A6AF5F6-E410-426A-8204-408489183515}"/>
              </a:ext>
            </a:extLst>
          </p:cNvPr>
          <p:cNvPicPr>
            <a:picLocks noChangeAspect="1"/>
          </p:cNvPicPr>
          <p:nvPr/>
        </p:nvPicPr>
        <p:blipFill rotWithShape="1">
          <a:blip r:embed="rId3"/>
          <a:srcRect l="50000" b="4872"/>
          <a:stretch/>
        </p:blipFill>
        <p:spPr>
          <a:xfrm>
            <a:off x="2666999" y="1976307"/>
            <a:ext cx="7045618" cy="4198327"/>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3501306" y="2266965"/>
            <a:ext cx="716970" cy="2949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646EE37-6F9D-4FD3-AB8B-934009DD4438}"/>
              </a:ext>
            </a:extLst>
          </p:cNvPr>
          <p:cNvSpPr/>
          <p:nvPr/>
        </p:nvSpPr>
        <p:spPr>
          <a:xfrm>
            <a:off x="5719897" y="4061919"/>
            <a:ext cx="2253260" cy="14773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4844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479383" y="1907458"/>
            <a:ext cx="7352875" cy="4100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8 – </a:t>
            </a:r>
            <a:r>
              <a:rPr lang="en-US" dirty="0"/>
              <a:t>Once the automation finishes, click on the + symbol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985CE07E-A108-45B4-B1EB-820AA73FAB9D}"/>
              </a:ext>
            </a:extLst>
          </p:cNvPr>
          <p:cNvPicPr>
            <a:picLocks noChangeAspect="1"/>
          </p:cNvPicPr>
          <p:nvPr/>
        </p:nvPicPr>
        <p:blipFill>
          <a:blip r:embed="rId3"/>
          <a:stretch>
            <a:fillRect/>
          </a:stretch>
        </p:blipFill>
        <p:spPr>
          <a:xfrm>
            <a:off x="2612599" y="2033824"/>
            <a:ext cx="7086442" cy="3801581"/>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3787966" y="2132232"/>
            <a:ext cx="316576" cy="2949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2004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195485" y="1897626"/>
            <a:ext cx="5869858" cy="4100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9 – </a:t>
            </a:r>
            <a:r>
              <a:rPr lang="en-US" dirty="0"/>
              <a:t>Type in Mailbox, double click and add it to the diagram</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a:extLst>
              <a:ext uri="{FF2B5EF4-FFF2-40B4-BE49-F238E27FC236}">
                <a16:creationId xmlns:a16="http://schemas.microsoft.com/office/drawing/2014/main" id="{49829935-EF9A-4E61-887D-BB26AC810C81}"/>
              </a:ext>
            </a:extLst>
          </p:cNvPr>
          <p:cNvPicPr>
            <a:picLocks noChangeAspect="1"/>
          </p:cNvPicPr>
          <p:nvPr/>
        </p:nvPicPr>
        <p:blipFill rotWithShape="1">
          <a:blip r:embed="rId3"/>
          <a:srcRect r="57092" b="44488"/>
          <a:stretch/>
        </p:blipFill>
        <p:spPr>
          <a:xfrm>
            <a:off x="3368164" y="2132284"/>
            <a:ext cx="5437332" cy="3630735"/>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3764250" y="2999439"/>
            <a:ext cx="2095776" cy="7368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3941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789471" y="2010492"/>
            <a:ext cx="7776560" cy="434585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10 – </a:t>
            </a:r>
            <a:r>
              <a:rPr lang="en-US" dirty="0"/>
              <a:t>Click on Run Connection Automation, Check Mailbox. For S0_AXI set master interface to M_AXI_GP0 on the Processing System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2" name="Picture 11">
            <a:extLst>
              <a:ext uri="{FF2B5EF4-FFF2-40B4-BE49-F238E27FC236}">
                <a16:creationId xmlns:a16="http://schemas.microsoft.com/office/drawing/2014/main" id="{22E93A78-3AA6-42FB-8630-884A3D3E2FEE}"/>
              </a:ext>
            </a:extLst>
          </p:cNvPr>
          <p:cNvPicPr>
            <a:picLocks noChangeAspect="1"/>
          </p:cNvPicPr>
          <p:nvPr/>
        </p:nvPicPr>
        <p:blipFill rotWithShape="1">
          <a:blip r:embed="rId3"/>
          <a:srcRect l="50000" b="5835"/>
          <a:stretch/>
        </p:blipFill>
        <p:spPr>
          <a:xfrm>
            <a:off x="1885949" y="2121287"/>
            <a:ext cx="7560439" cy="4117588"/>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2745610" y="2454906"/>
            <a:ext cx="921514" cy="209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9697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792361" y="1956619"/>
            <a:ext cx="6430297" cy="44024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11 – </a:t>
            </a:r>
            <a:r>
              <a:rPr lang="en-US" dirty="0"/>
              <a:t>Click on S1_AXI and select the master interface to be the MicroBlaze system.</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a:extLst>
              <a:ext uri="{FF2B5EF4-FFF2-40B4-BE49-F238E27FC236}">
                <a16:creationId xmlns:a16="http://schemas.microsoft.com/office/drawing/2014/main" id="{23A397D1-74F6-4D9B-B824-B66FAF29EF20}"/>
              </a:ext>
            </a:extLst>
          </p:cNvPr>
          <p:cNvPicPr>
            <a:picLocks noChangeAspect="1"/>
          </p:cNvPicPr>
          <p:nvPr/>
        </p:nvPicPr>
        <p:blipFill>
          <a:blip r:embed="rId3"/>
          <a:stretch>
            <a:fillRect/>
          </a:stretch>
        </p:blipFill>
        <p:spPr>
          <a:xfrm>
            <a:off x="2874989" y="2065268"/>
            <a:ext cx="6202336" cy="4142628"/>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3302716" y="3216167"/>
            <a:ext cx="4977581" cy="15747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27635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66453" y="1614166"/>
            <a:ext cx="8229600" cy="4540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19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12 – </a:t>
            </a:r>
            <a:r>
              <a:rPr lang="en-US" dirty="0"/>
              <a:t>Click the processing system</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B650E24A-5F56-4769-BAED-31910F3D2AFC}"/>
              </a:ext>
            </a:extLst>
          </p:cNvPr>
          <p:cNvPicPr>
            <a:picLocks noChangeAspect="1"/>
          </p:cNvPicPr>
          <p:nvPr/>
        </p:nvPicPr>
        <p:blipFill>
          <a:blip r:embed="rId3"/>
          <a:stretch>
            <a:fillRect/>
          </a:stretch>
        </p:blipFill>
        <p:spPr>
          <a:xfrm>
            <a:off x="2058074" y="1726312"/>
            <a:ext cx="8046357" cy="4316535"/>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4193929" y="4870938"/>
            <a:ext cx="1846386" cy="10155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8505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99DE-44D7-433D-8C72-BC3E0E545A2E}"/>
              </a:ext>
            </a:extLst>
          </p:cNvPr>
          <p:cNvSpPr>
            <a:spLocks noGrp="1"/>
          </p:cNvSpPr>
          <p:nvPr>
            <p:ph type="title"/>
          </p:nvPr>
        </p:nvSpPr>
        <p:spPr/>
        <p:txBody>
          <a:bodyPr/>
          <a:lstStyle/>
          <a:p>
            <a:r>
              <a:rPr lang="en-US" dirty="0"/>
              <a:t>Table of Contents</a:t>
            </a:r>
          </a:p>
        </p:txBody>
      </p:sp>
      <p:graphicFrame>
        <p:nvGraphicFramePr>
          <p:cNvPr id="6" name="Content Placeholder 5">
            <a:extLst>
              <a:ext uri="{FF2B5EF4-FFF2-40B4-BE49-F238E27FC236}">
                <a16:creationId xmlns:a16="http://schemas.microsoft.com/office/drawing/2014/main" id="{52CAEA68-8B75-4C65-B89D-367332FA4218}"/>
              </a:ext>
            </a:extLst>
          </p:cNvPr>
          <p:cNvGraphicFramePr>
            <a:graphicFrameLocks noGrp="1"/>
          </p:cNvGraphicFramePr>
          <p:nvPr>
            <p:ph idx="1"/>
            <p:extLst>
              <p:ext uri="{D42A27DB-BD31-4B8C-83A1-F6EECF244321}">
                <p14:modId xmlns:p14="http://schemas.microsoft.com/office/powerpoint/2010/main" val="1192311697"/>
              </p:ext>
            </p:extLst>
          </p:nvPr>
        </p:nvGraphicFramePr>
        <p:xfrm>
          <a:off x="838200" y="1825625"/>
          <a:ext cx="10515600" cy="1854200"/>
        </p:xfrm>
        <a:graphic>
          <a:graphicData uri="http://schemas.openxmlformats.org/drawingml/2006/table">
            <a:tbl>
              <a:tblPr firstRow="1" bandRow="1">
                <a:tableStyleId>{2D5ABB26-0587-4C30-8999-92F81FD0307C}</a:tableStyleId>
              </a:tblPr>
              <a:tblGrid>
                <a:gridCol w="5570989">
                  <a:extLst>
                    <a:ext uri="{9D8B030D-6E8A-4147-A177-3AD203B41FA5}">
                      <a16:colId xmlns:a16="http://schemas.microsoft.com/office/drawing/2014/main" val="3763110940"/>
                    </a:ext>
                  </a:extLst>
                </a:gridCol>
                <a:gridCol w="4944611">
                  <a:extLst>
                    <a:ext uri="{9D8B030D-6E8A-4147-A177-3AD203B41FA5}">
                      <a16:colId xmlns:a16="http://schemas.microsoft.com/office/drawing/2014/main" val="2207997188"/>
                    </a:ext>
                  </a:extLst>
                </a:gridCol>
              </a:tblGrid>
              <a:tr h="370840">
                <a:tc>
                  <a:txBody>
                    <a:bodyPr/>
                    <a:lstStyle/>
                    <a:p>
                      <a:r>
                        <a:rPr lang="en-US" dirty="0"/>
                        <a:t>About this Workbook</a:t>
                      </a:r>
                    </a:p>
                  </a:txBody>
                  <a:tcPr/>
                </a:tc>
                <a:tc>
                  <a:txBody>
                    <a:bodyPr/>
                    <a:lstStyle/>
                    <a:p>
                      <a:r>
                        <a:rPr lang="en-US" dirty="0">
                          <a:hlinkClick r:id="rId3" action="ppaction://hlinksldjump"/>
                        </a:rPr>
                        <a:t>Page 3</a:t>
                      </a:r>
                      <a:endParaRPr lang="en-US" dirty="0"/>
                    </a:p>
                  </a:txBody>
                  <a:tcPr/>
                </a:tc>
                <a:extLst>
                  <a:ext uri="{0D108BD9-81ED-4DB2-BD59-A6C34878D82A}">
                    <a16:rowId xmlns:a16="http://schemas.microsoft.com/office/drawing/2014/main" val="579453375"/>
                  </a:ext>
                </a:extLst>
              </a:tr>
              <a:tr h="370840">
                <a:tc>
                  <a:txBody>
                    <a:bodyPr/>
                    <a:lstStyle/>
                    <a:p>
                      <a:r>
                        <a:rPr lang="en-US" dirty="0"/>
                        <a:t>Pre-Lab: Workshop Pre-requisites</a:t>
                      </a:r>
                    </a:p>
                  </a:txBody>
                  <a:tcPr/>
                </a:tc>
                <a:tc>
                  <a:txBody>
                    <a:bodyPr/>
                    <a:lstStyle/>
                    <a:p>
                      <a:r>
                        <a:rPr lang="en-US" dirty="0">
                          <a:hlinkClick r:id="rId4" action="ppaction://hlinksldjump"/>
                        </a:rPr>
                        <a:t>Page 4</a:t>
                      </a:r>
                      <a:endParaRPr lang="en-US" dirty="0"/>
                    </a:p>
                  </a:txBody>
                  <a:tcPr/>
                </a:tc>
                <a:extLst>
                  <a:ext uri="{0D108BD9-81ED-4DB2-BD59-A6C34878D82A}">
                    <a16:rowId xmlns:a16="http://schemas.microsoft.com/office/drawing/2014/main" val="2680129411"/>
                  </a:ext>
                </a:extLst>
              </a:tr>
              <a:tr h="370840">
                <a:tc>
                  <a:txBody>
                    <a:bodyPr/>
                    <a:lstStyle/>
                    <a:p>
                      <a:r>
                        <a:rPr lang="en-US" dirty="0"/>
                        <a:t>Lab 2: </a:t>
                      </a:r>
                      <a:r>
                        <a:rPr lang="en-US" sz="1800" dirty="0"/>
                        <a:t>Creating Multi Processor Solutions</a:t>
                      </a:r>
                      <a:endParaRPr lang="en-US" dirty="0"/>
                    </a:p>
                  </a:txBody>
                  <a:tcPr/>
                </a:tc>
                <a:tc>
                  <a:txBody>
                    <a:bodyPr/>
                    <a:lstStyle/>
                    <a:p>
                      <a:r>
                        <a:rPr lang="en-US" dirty="0">
                          <a:hlinkClick r:id="rId5" action="ppaction://hlinksldjump"/>
                        </a:rPr>
                        <a:t>Page 7</a:t>
                      </a:r>
                      <a:endParaRPr lang="en-US" dirty="0"/>
                    </a:p>
                  </a:txBody>
                  <a:tcPr/>
                </a:tc>
                <a:extLst>
                  <a:ext uri="{0D108BD9-81ED-4DB2-BD59-A6C34878D82A}">
                    <a16:rowId xmlns:a16="http://schemas.microsoft.com/office/drawing/2014/main" val="1693958655"/>
                  </a:ext>
                </a:extLst>
              </a:tr>
              <a:tr h="370840">
                <a:tc>
                  <a:txBody>
                    <a:bodyPr/>
                    <a:lstStyle/>
                    <a:p>
                      <a:endParaRPr lang="en-US" b="0" dirty="0"/>
                    </a:p>
                  </a:txBody>
                  <a:tcPr/>
                </a:tc>
                <a:tc>
                  <a:txBody>
                    <a:bodyPr/>
                    <a:lstStyle/>
                    <a:p>
                      <a:endParaRPr lang="en-US" dirty="0"/>
                    </a:p>
                  </a:txBody>
                  <a:tcPr/>
                </a:tc>
                <a:extLst>
                  <a:ext uri="{0D108BD9-81ED-4DB2-BD59-A6C34878D82A}">
                    <a16:rowId xmlns:a16="http://schemas.microsoft.com/office/drawing/2014/main" val="185860933"/>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46836300"/>
                  </a:ext>
                </a:extLst>
              </a:tr>
            </a:tbl>
          </a:graphicData>
        </a:graphic>
      </p:graphicFrame>
      <p:sp>
        <p:nvSpPr>
          <p:cNvPr id="4" name="Footer Placeholder 3">
            <a:extLst>
              <a:ext uri="{FF2B5EF4-FFF2-40B4-BE49-F238E27FC236}">
                <a16:creationId xmlns:a16="http://schemas.microsoft.com/office/drawing/2014/main" id="{6703A162-AF5C-44D0-856A-59DC3F0C73DE}"/>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21ECE373-8B15-4840-88FF-308B737BA716}"/>
              </a:ext>
            </a:extLst>
          </p:cNvPr>
          <p:cNvSpPr>
            <a:spLocks noGrp="1"/>
          </p:cNvSpPr>
          <p:nvPr>
            <p:ph type="sldNum" sz="quarter" idx="12"/>
          </p:nvPr>
        </p:nvSpPr>
        <p:spPr/>
        <p:txBody>
          <a:bodyPr/>
          <a:lstStyle/>
          <a:p>
            <a:fld id="{869DC6BA-4FE4-48BA-9153-68AD698EC1FD}" type="slidenum">
              <a:rPr lang="en-US" smtClean="0"/>
              <a:t>2</a:t>
            </a:fld>
            <a:endParaRPr lang="en-US"/>
          </a:p>
        </p:txBody>
      </p:sp>
    </p:spTree>
    <p:extLst>
      <p:ext uri="{BB962C8B-B14F-4D97-AF65-F5344CB8AC3E}">
        <p14:creationId xmlns:p14="http://schemas.microsoft.com/office/powerpoint/2010/main" val="353740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743200" y="1614166"/>
            <a:ext cx="6690946" cy="4540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13 – </a:t>
            </a:r>
            <a:r>
              <a:rPr lang="en-US" dirty="0"/>
              <a:t>Click interrupts</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a:extLst>
              <a:ext uri="{FF2B5EF4-FFF2-40B4-BE49-F238E27FC236}">
                <a16:creationId xmlns:a16="http://schemas.microsoft.com/office/drawing/2014/main" id="{EA9069C5-613E-4FF0-BDA3-8707935A9885}"/>
              </a:ext>
            </a:extLst>
          </p:cNvPr>
          <p:cNvPicPr>
            <a:picLocks noChangeAspect="1"/>
          </p:cNvPicPr>
          <p:nvPr/>
        </p:nvPicPr>
        <p:blipFill rotWithShape="1">
          <a:blip r:embed="rId3"/>
          <a:srcRect b="8256"/>
          <a:stretch/>
        </p:blipFill>
        <p:spPr>
          <a:xfrm>
            <a:off x="3170112" y="1693097"/>
            <a:ext cx="5822281" cy="4021121"/>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3244359" y="4097214"/>
            <a:ext cx="892422" cy="2461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743200" y="1614166"/>
            <a:ext cx="6690946" cy="4540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14 – </a:t>
            </a:r>
            <a:r>
              <a:rPr lang="en-US" dirty="0"/>
              <a:t>Click interrupts, select Fabric Interrupts, IRQ_R2P and click OK</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2" name="Picture 11">
            <a:extLst>
              <a:ext uri="{FF2B5EF4-FFF2-40B4-BE49-F238E27FC236}">
                <a16:creationId xmlns:a16="http://schemas.microsoft.com/office/drawing/2014/main" id="{59315BDF-F8AA-45D8-B796-2963FCDBE9F4}"/>
              </a:ext>
            </a:extLst>
          </p:cNvPr>
          <p:cNvPicPr>
            <a:picLocks noChangeAspect="1"/>
          </p:cNvPicPr>
          <p:nvPr/>
        </p:nvPicPr>
        <p:blipFill>
          <a:blip r:embed="rId3"/>
          <a:stretch>
            <a:fillRect/>
          </a:stretch>
        </p:blipFill>
        <p:spPr>
          <a:xfrm>
            <a:off x="2813538" y="1700116"/>
            <a:ext cx="6488724" cy="4322615"/>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2889736" y="4088638"/>
            <a:ext cx="978877" cy="1976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98442DF-ECF7-4E33-B3DC-DAF0EF638E79}"/>
              </a:ext>
            </a:extLst>
          </p:cNvPr>
          <p:cNvSpPr/>
          <p:nvPr/>
        </p:nvSpPr>
        <p:spPr>
          <a:xfrm flipH="1" flipV="1">
            <a:off x="4034200" y="3207942"/>
            <a:ext cx="978877" cy="4496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659A704-2CF8-407E-AC20-C209D3C69028}"/>
              </a:ext>
            </a:extLst>
          </p:cNvPr>
          <p:cNvSpPr/>
          <p:nvPr/>
        </p:nvSpPr>
        <p:spPr>
          <a:xfrm flipH="1" flipV="1">
            <a:off x="8027375" y="5714218"/>
            <a:ext cx="583223" cy="2337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3773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4295042" y="1614166"/>
            <a:ext cx="3209193" cy="4540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15 – </a:t>
            </a:r>
            <a:r>
              <a:rPr lang="en-US" dirty="0"/>
              <a:t>This will update the processing system block to include IRQ_F2P interrupt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a:extLst>
              <a:ext uri="{FF2B5EF4-FFF2-40B4-BE49-F238E27FC236}">
                <a16:creationId xmlns:a16="http://schemas.microsoft.com/office/drawing/2014/main" id="{92D30259-91FB-4D03-8F14-04EF7B87EB74}"/>
              </a:ext>
            </a:extLst>
          </p:cNvPr>
          <p:cNvPicPr>
            <a:picLocks noChangeAspect="1"/>
          </p:cNvPicPr>
          <p:nvPr/>
        </p:nvPicPr>
        <p:blipFill rotWithShape="1">
          <a:blip r:embed="rId3"/>
          <a:srcRect l="28884" r="36006"/>
          <a:stretch/>
        </p:blipFill>
        <p:spPr>
          <a:xfrm>
            <a:off x="4475284" y="1735105"/>
            <a:ext cx="2813539" cy="4298950"/>
          </a:xfrm>
          <a:prstGeom prst="rect">
            <a:avLst/>
          </a:prstGeom>
        </p:spPr>
      </p:pic>
    </p:spTree>
    <p:extLst>
      <p:ext uri="{BB962C8B-B14F-4D97-AF65-F5344CB8AC3E}">
        <p14:creationId xmlns:p14="http://schemas.microsoft.com/office/powerpoint/2010/main" val="3499832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66453" y="1614166"/>
            <a:ext cx="8229600" cy="4540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16 – </a:t>
            </a:r>
            <a:r>
              <a:rPr lang="en-US" dirty="0"/>
              <a:t>Click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B650E24A-5F56-4769-BAED-31910F3D2AFC}"/>
              </a:ext>
            </a:extLst>
          </p:cNvPr>
          <p:cNvPicPr>
            <a:picLocks noChangeAspect="1"/>
          </p:cNvPicPr>
          <p:nvPr/>
        </p:nvPicPr>
        <p:blipFill>
          <a:blip r:embed="rId3"/>
          <a:stretch>
            <a:fillRect/>
          </a:stretch>
        </p:blipFill>
        <p:spPr>
          <a:xfrm>
            <a:off x="2058074" y="1726312"/>
            <a:ext cx="8046357" cy="4316535"/>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3442187" y="1859572"/>
            <a:ext cx="281354" cy="263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84606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647768" y="1614166"/>
            <a:ext cx="4505632" cy="4540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17 – </a:t>
            </a:r>
            <a:r>
              <a:rPr lang="en-US" dirty="0"/>
              <a:t>Type </a:t>
            </a:r>
            <a:r>
              <a:rPr lang="en-US" dirty="0" err="1"/>
              <a:t>Concat</a:t>
            </a:r>
            <a:r>
              <a:rPr lang="en-US" dirty="0"/>
              <a:t> and double click to add in the concatenation block</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Graphical user interface&#10;&#10;Description automatically generated with low confidence">
            <a:extLst>
              <a:ext uri="{FF2B5EF4-FFF2-40B4-BE49-F238E27FC236}">
                <a16:creationId xmlns:a16="http://schemas.microsoft.com/office/drawing/2014/main" id="{D30B9C48-0BA4-4278-80F2-1532003ED7EC}"/>
              </a:ext>
            </a:extLst>
          </p:cNvPr>
          <p:cNvPicPr>
            <a:picLocks noChangeAspect="1"/>
          </p:cNvPicPr>
          <p:nvPr/>
        </p:nvPicPr>
        <p:blipFill>
          <a:blip r:embed="rId3"/>
          <a:stretch>
            <a:fillRect/>
          </a:stretch>
        </p:blipFill>
        <p:spPr>
          <a:xfrm>
            <a:off x="3834580" y="1756246"/>
            <a:ext cx="4168878" cy="4303358"/>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4038600" y="2537495"/>
            <a:ext cx="1968910" cy="7956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0996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484671" y="1907458"/>
            <a:ext cx="9062269" cy="41393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18 – </a:t>
            </a:r>
            <a:r>
              <a:rPr lang="en-US" dirty="0"/>
              <a:t>Connect the </a:t>
            </a:r>
            <a:r>
              <a:rPr lang="en-US" dirty="0" err="1"/>
              <a:t>Concat</a:t>
            </a:r>
            <a:r>
              <a:rPr lang="en-US" dirty="0"/>
              <a:t> Block to the IRQ_F2P input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FE5AEE16-420B-42F4-9333-E2429E81C7C7}"/>
              </a:ext>
            </a:extLst>
          </p:cNvPr>
          <p:cNvPicPr>
            <a:picLocks noChangeAspect="1"/>
          </p:cNvPicPr>
          <p:nvPr/>
        </p:nvPicPr>
        <p:blipFill rotWithShape="1">
          <a:blip r:embed="rId3"/>
          <a:srcRect t="52757" r="36490" b="3155"/>
          <a:stretch/>
        </p:blipFill>
        <p:spPr>
          <a:xfrm>
            <a:off x="2285129" y="2535331"/>
            <a:ext cx="7743074" cy="2883633"/>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2466239" y="4084026"/>
            <a:ext cx="5249010" cy="9107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9623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113935" y="1799303"/>
            <a:ext cx="7875639" cy="43261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19 – </a:t>
            </a:r>
            <a:r>
              <a:rPr lang="en-US" dirty="0"/>
              <a:t>Connect the interrupt one output from the mailbox to the </a:t>
            </a:r>
            <a:r>
              <a:rPr lang="en-US" dirty="0" err="1"/>
              <a:t>concat</a:t>
            </a:r>
            <a:r>
              <a:rPr lang="en-US" dirty="0"/>
              <a:t> block just added.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a:extLst>
              <a:ext uri="{FF2B5EF4-FFF2-40B4-BE49-F238E27FC236}">
                <a16:creationId xmlns:a16="http://schemas.microsoft.com/office/drawing/2014/main" id="{0368B739-5A51-4C88-B2A8-400D0B08CCE8}"/>
              </a:ext>
            </a:extLst>
          </p:cNvPr>
          <p:cNvPicPr>
            <a:picLocks noChangeAspect="1"/>
          </p:cNvPicPr>
          <p:nvPr/>
        </p:nvPicPr>
        <p:blipFill>
          <a:blip r:embed="rId3"/>
          <a:stretch>
            <a:fillRect/>
          </a:stretch>
        </p:blipFill>
        <p:spPr>
          <a:xfrm>
            <a:off x="2330325" y="2031024"/>
            <a:ext cx="7420344" cy="3960934"/>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2320412" y="2199845"/>
            <a:ext cx="2370284" cy="35143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6040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113935" y="1799303"/>
            <a:ext cx="7875639" cy="43261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20 – </a:t>
            </a:r>
            <a:r>
              <a:rPr lang="en-US" dirty="0"/>
              <a:t>Connect the interrupt two output from the mailbox to the </a:t>
            </a:r>
            <a:r>
              <a:rPr lang="en-US" dirty="0" err="1"/>
              <a:t>concat</a:t>
            </a:r>
            <a:r>
              <a:rPr lang="en-US" dirty="0"/>
              <a:t> block for the MicroBlaze.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DC47A5C2-79E1-415A-AFF3-A489C5713288}"/>
              </a:ext>
            </a:extLst>
          </p:cNvPr>
          <p:cNvPicPr>
            <a:picLocks noChangeAspect="1"/>
          </p:cNvPicPr>
          <p:nvPr/>
        </p:nvPicPr>
        <p:blipFill>
          <a:blip r:embed="rId3"/>
          <a:stretch>
            <a:fillRect/>
          </a:stretch>
        </p:blipFill>
        <p:spPr>
          <a:xfrm>
            <a:off x="2253746" y="1933769"/>
            <a:ext cx="7518904" cy="3984053"/>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4084025" y="2644841"/>
            <a:ext cx="3826733" cy="21460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2301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234813" y="1799303"/>
            <a:ext cx="5742039" cy="44816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21 – </a:t>
            </a:r>
            <a:r>
              <a:rPr lang="en-US" dirty="0"/>
              <a:t>Click on + and type Mutex, double click to add it in to IP integrator.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Diagram&#10;&#10;Description automatically generated">
            <a:extLst>
              <a:ext uri="{FF2B5EF4-FFF2-40B4-BE49-F238E27FC236}">
                <a16:creationId xmlns:a16="http://schemas.microsoft.com/office/drawing/2014/main" id="{091F75B2-2E27-47A3-8D64-A3E7051B9414}"/>
              </a:ext>
            </a:extLst>
          </p:cNvPr>
          <p:cNvPicPr>
            <a:picLocks noChangeAspect="1"/>
          </p:cNvPicPr>
          <p:nvPr/>
        </p:nvPicPr>
        <p:blipFill>
          <a:blip r:embed="rId3"/>
          <a:stretch>
            <a:fillRect/>
          </a:stretch>
        </p:blipFill>
        <p:spPr>
          <a:xfrm>
            <a:off x="3472440" y="1911641"/>
            <a:ext cx="5368451" cy="4213855"/>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3778042" y="2989005"/>
            <a:ext cx="2750575" cy="31364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8328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394509" y="1799303"/>
            <a:ext cx="9479968" cy="44816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29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22 – </a:t>
            </a:r>
            <a:r>
              <a:rPr lang="en-US" dirty="0"/>
              <a:t>Run the block automation, check the Mutex and for S0_AXI select the M_AXI_GPO.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5" name="Picture 14">
            <a:extLst>
              <a:ext uri="{FF2B5EF4-FFF2-40B4-BE49-F238E27FC236}">
                <a16:creationId xmlns:a16="http://schemas.microsoft.com/office/drawing/2014/main" id="{E68570BE-7449-49EF-A3D5-56533DA1B8B5}"/>
              </a:ext>
            </a:extLst>
          </p:cNvPr>
          <p:cNvPicPr>
            <a:picLocks noChangeAspect="1"/>
          </p:cNvPicPr>
          <p:nvPr/>
        </p:nvPicPr>
        <p:blipFill rotWithShape="1">
          <a:blip r:embed="rId3"/>
          <a:srcRect l="50000" b="5256"/>
          <a:stretch/>
        </p:blipFill>
        <p:spPr>
          <a:xfrm>
            <a:off x="1488831" y="1904165"/>
            <a:ext cx="9308660" cy="4246053"/>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2581486" y="2218168"/>
            <a:ext cx="1084906" cy="2790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1618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DF26-786E-4AAC-8831-2F18D395ABAE}"/>
              </a:ext>
            </a:extLst>
          </p:cNvPr>
          <p:cNvSpPr>
            <a:spLocks noGrp="1"/>
          </p:cNvSpPr>
          <p:nvPr>
            <p:ph type="title"/>
          </p:nvPr>
        </p:nvSpPr>
        <p:spPr/>
        <p:txBody>
          <a:bodyPr/>
          <a:lstStyle/>
          <a:p>
            <a:r>
              <a:rPr lang="en-US" dirty="0"/>
              <a:t>About this Workbook</a:t>
            </a:r>
          </a:p>
        </p:txBody>
      </p:sp>
      <p:sp>
        <p:nvSpPr>
          <p:cNvPr id="3" name="Content Placeholder 2">
            <a:extLst>
              <a:ext uri="{FF2B5EF4-FFF2-40B4-BE49-F238E27FC236}">
                <a16:creationId xmlns:a16="http://schemas.microsoft.com/office/drawing/2014/main" id="{76E40BEE-2310-4AA9-A794-722DD83729F5}"/>
              </a:ext>
            </a:extLst>
          </p:cNvPr>
          <p:cNvSpPr>
            <a:spLocks noGrp="1"/>
          </p:cNvSpPr>
          <p:nvPr>
            <p:ph idx="1"/>
          </p:nvPr>
        </p:nvSpPr>
        <p:spPr/>
        <p:txBody>
          <a:bodyPr/>
          <a:lstStyle/>
          <a:p>
            <a:pPr marL="0" indent="0">
              <a:buNone/>
            </a:pPr>
            <a:r>
              <a:rPr lang="en-US" dirty="0"/>
              <a:t>The contents of this workbook are created by Adiuvo Engineering &amp; Training, Ltd. </a:t>
            </a:r>
          </a:p>
          <a:p>
            <a:pPr marL="0" indent="0">
              <a:buNone/>
            </a:pPr>
            <a:endParaRPr lang="en-US" dirty="0"/>
          </a:p>
          <a:p>
            <a:pPr marL="0" indent="0">
              <a:buNone/>
            </a:pPr>
            <a:r>
              <a:rPr lang="en-US" dirty="0"/>
              <a:t>If you have any questions about the contents, or need assistance, please contact Adam Taylor at </a:t>
            </a:r>
            <a:r>
              <a:rPr lang="en-US" dirty="0">
                <a:hlinkClick r:id="rId2"/>
              </a:rPr>
              <a:t>adam@adiuvoengineering.com</a:t>
            </a:r>
            <a:r>
              <a:rPr lang="en-US" dirty="0"/>
              <a:t>. </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7C152772-CFEB-406E-B188-E87E2B7114D1}"/>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BE20CD70-85CF-4C37-84A4-8EE8F1590EFC}"/>
              </a:ext>
            </a:extLst>
          </p:cNvPr>
          <p:cNvSpPr>
            <a:spLocks noGrp="1"/>
          </p:cNvSpPr>
          <p:nvPr>
            <p:ph type="sldNum" sz="quarter" idx="12"/>
          </p:nvPr>
        </p:nvSpPr>
        <p:spPr/>
        <p:txBody>
          <a:bodyPr/>
          <a:lstStyle/>
          <a:p>
            <a:fld id="{869DC6BA-4FE4-48BA-9153-68AD698EC1FD}" type="slidenum">
              <a:rPr lang="en-US" smtClean="0"/>
              <a:t>3</a:t>
            </a:fld>
            <a:endParaRPr lang="en-US"/>
          </a:p>
        </p:txBody>
      </p:sp>
    </p:spTree>
    <p:extLst>
      <p:ext uri="{BB962C8B-B14F-4D97-AF65-F5344CB8AC3E}">
        <p14:creationId xmlns:p14="http://schemas.microsoft.com/office/powerpoint/2010/main" val="17026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654710" y="1582994"/>
            <a:ext cx="6781802" cy="46979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23 – </a:t>
            </a:r>
            <a:r>
              <a:rPr lang="en-US" dirty="0"/>
              <a:t>Select MicroBlaze for the Master Interface on S1 AXI.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1EB76D2D-ED9C-44AB-A5E2-669CED37E6C3}"/>
              </a:ext>
            </a:extLst>
          </p:cNvPr>
          <p:cNvPicPr>
            <a:picLocks noChangeAspect="1"/>
          </p:cNvPicPr>
          <p:nvPr/>
        </p:nvPicPr>
        <p:blipFill>
          <a:blip r:embed="rId3"/>
          <a:stretch>
            <a:fillRect/>
          </a:stretch>
        </p:blipFill>
        <p:spPr>
          <a:xfrm>
            <a:off x="2755488" y="1688124"/>
            <a:ext cx="6551170" cy="4470888"/>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4559264" y="2898559"/>
            <a:ext cx="3594135" cy="14669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24887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25667" y="1582994"/>
            <a:ext cx="8298203" cy="46979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24 – </a:t>
            </a:r>
            <a:r>
              <a:rPr lang="en-US" dirty="0"/>
              <a:t>Hit the regenerate layout button to create the layout as below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a:extLst>
              <a:ext uri="{FF2B5EF4-FFF2-40B4-BE49-F238E27FC236}">
                <a16:creationId xmlns:a16="http://schemas.microsoft.com/office/drawing/2014/main" id="{95B98960-F39E-4B38-8AD9-28BC6D9B5B7E}"/>
              </a:ext>
            </a:extLst>
          </p:cNvPr>
          <p:cNvPicPr>
            <a:picLocks noChangeAspect="1"/>
          </p:cNvPicPr>
          <p:nvPr/>
        </p:nvPicPr>
        <p:blipFill>
          <a:blip r:embed="rId3"/>
          <a:stretch>
            <a:fillRect/>
          </a:stretch>
        </p:blipFill>
        <p:spPr>
          <a:xfrm>
            <a:off x="2183848" y="1688123"/>
            <a:ext cx="7982485" cy="4493301"/>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4399084" y="1823742"/>
            <a:ext cx="297425" cy="2810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3047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25667" y="1582994"/>
            <a:ext cx="8298203" cy="46979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25 – </a:t>
            </a:r>
            <a:r>
              <a:rPr lang="en-US" dirty="0"/>
              <a:t>Validate the design</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a:extLst>
              <a:ext uri="{FF2B5EF4-FFF2-40B4-BE49-F238E27FC236}">
                <a16:creationId xmlns:a16="http://schemas.microsoft.com/office/drawing/2014/main" id="{34071019-ABAB-4768-A2A5-2E860ACAEA25}"/>
              </a:ext>
            </a:extLst>
          </p:cNvPr>
          <p:cNvPicPr>
            <a:picLocks noChangeAspect="1"/>
          </p:cNvPicPr>
          <p:nvPr/>
        </p:nvPicPr>
        <p:blipFill>
          <a:blip r:embed="rId3"/>
          <a:stretch>
            <a:fillRect/>
          </a:stretch>
        </p:blipFill>
        <p:spPr>
          <a:xfrm>
            <a:off x="2131612" y="1722213"/>
            <a:ext cx="8034721" cy="4419534"/>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4076227" y="1855661"/>
            <a:ext cx="205628" cy="2810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2900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25667" y="1582994"/>
            <a:ext cx="8298203" cy="46979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26 – </a:t>
            </a:r>
            <a:r>
              <a:rPr lang="en-US" dirty="0"/>
              <a:t>The only warning messages should be those seen before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9FE79AE5-F04A-434E-82D3-4C0B1DF9C122}"/>
              </a:ext>
            </a:extLst>
          </p:cNvPr>
          <p:cNvPicPr>
            <a:picLocks noChangeAspect="1"/>
          </p:cNvPicPr>
          <p:nvPr/>
        </p:nvPicPr>
        <p:blipFill>
          <a:blip r:embed="rId3"/>
          <a:stretch>
            <a:fillRect/>
          </a:stretch>
        </p:blipFill>
        <p:spPr>
          <a:xfrm>
            <a:off x="2121120" y="1653619"/>
            <a:ext cx="8045213" cy="4546053"/>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4743450" y="3062404"/>
            <a:ext cx="2791558" cy="17284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0468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025667" y="1582994"/>
            <a:ext cx="8298203" cy="46979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27 – </a:t>
            </a:r>
            <a:r>
              <a:rPr lang="en-US" dirty="0"/>
              <a:t>Re Dock the IP Integrator window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a:extLst>
              <a:ext uri="{FF2B5EF4-FFF2-40B4-BE49-F238E27FC236}">
                <a16:creationId xmlns:a16="http://schemas.microsoft.com/office/drawing/2014/main" id="{74FDB2AD-C188-42BF-9FC5-F82F58CAE853}"/>
              </a:ext>
            </a:extLst>
          </p:cNvPr>
          <p:cNvPicPr>
            <a:picLocks noChangeAspect="1"/>
          </p:cNvPicPr>
          <p:nvPr/>
        </p:nvPicPr>
        <p:blipFill>
          <a:blip r:embed="rId3"/>
          <a:stretch>
            <a:fillRect/>
          </a:stretch>
        </p:blipFill>
        <p:spPr>
          <a:xfrm>
            <a:off x="2112401" y="1705707"/>
            <a:ext cx="8135033" cy="4440115"/>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flipH="1" flipV="1">
            <a:off x="9920747" y="1705707"/>
            <a:ext cx="269496" cy="219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609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85583" y="1676400"/>
            <a:ext cx="8298203" cy="45621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28 – </a:t>
            </a:r>
            <a:r>
              <a:rPr lang="en-US" dirty="0"/>
              <a:t>Save the design and then re generate the bit stream</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DAD5C76E-509A-4419-97D7-AA832B583388}"/>
              </a:ext>
            </a:extLst>
          </p:cNvPr>
          <p:cNvPicPr>
            <a:picLocks noChangeAspect="1"/>
          </p:cNvPicPr>
          <p:nvPr/>
        </p:nvPicPr>
        <p:blipFill>
          <a:blip r:embed="rId3"/>
          <a:stretch>
            <a:fillRect/>
          </a:stretch>
        </p:blipFill>
        <p:spPr>
          <a:xfrm>
            <a:off x="2057407" y="1784838"/>
            <a:ext cx="8149010" cy="4374174"/>
          </a:xfrm>
          <a:prstGeom prst="rect">
            <a:avLst/>
          </a:prstGeom>
        </p:spPr>
      </p:pic>
      <p:sp>
        <p:nvSpPr>
          <p:cNvPr id="12" name="Rectangle 11">
            <a:extLst>
              <a:ext uri="{FF2B5EF4-FFF2-40B4-BE49-F238E27FC236}">
                <a16:creationId xmlns:a16="http://schemas.microsoft.com/office/drawing/2014/main" id="{2AF78BA0-5C62-4415-B783-CBCAC2A80126}"/>
              </a:ext>
            </a:extLst>
          </p:cNvPr>
          <p:cNvSpPr/>
          <p:nvPr/>
        </p:nvSpPr>
        <p:spPr>
          <a:xfrm flipH="1" flipV="1">
            <a:off x="3797440" y="2022230"/>
            <a:ext cx="275302" cy="2243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F6518E0-CE6B-4DEF-B007-11317E6CEBC9}"/>
              </a:ext>
            </a:extLst>
          </p:cNvPr>
          <p:cNvSpPr/>
          <p:nvPr/>
        </p:nvSpPr>
        <p:spPr>
          <a:xfrm flipH="1" flipV="1">
            <a:off x="2202426" y="2022231"/>
            <a:ext cx="275302" cy="2366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69857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274142" y="1676400"/>
            <a:ext cx="6027174" cy="45621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29 – </a:t>
            </a:r>
            <a:r>
              <a:rPr lang="en-US" dirty="0"/>
              <a:t>Once the bitstream is complete, export the bit stream with the bit file to the project directory</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a:extLst>
              <a:ext uri="{FF2B5EF4-FFF2-40B4-BE49-F238E27FC236}">
                <a16:creationId xmlns:a16="http://schemas.microsoft.com/office/drawing/2014/main" id="{206AABAC-47B6-4406-B704-94D36B75DD45}"/>
              </a:ext>
            </a:extLst>
          </p:cNvPr>
          <p:cNvPicPr>
            <a:picLocks noChangeAspect="1"/>
          </p:cNvPicPr>
          <p:nvPr/>
        </p:nvPicPr>
        <p:blipFill rotWithShape="1">
          <a:blip r:embed="rId3"/>
          <a:srcRect r="16572" b="-8469"/>
          <a:stretch/>
        </p:blipFill>
        <p:spPr>
          <a:xfrm>
            <a:off x="3448544" y="1784838"/>
            <a:ext cx="5780449" cy="4514850"/>
          </a:xfrm>
          <a:prstGeom prst="rect">
            <a:avLst/>
          </a:prstGeom>
        </p:spPr>
      </p:pic>
      <p:sp>
        <p:nvSpPr>
          <p:cNvPr id="12" name="Rectangle 11">
            <a:extLst>
              <a:ext uri="{FF2B5EF4-FFF2-40B4-BE49-F238E27FC236}">
                <a16:creationId xmlns:a16="http://schemas.microsoft.com/office/drawing/2014/main" id="{2AF78BA0-5C62-4415-B783-CBCAC2A80126}"/>
              </a:ext>
            </a:extLst>
          </p:cNvPr>
          <p:cNvSpPr/>
          <p:nvPr/>
        </p:nvSpPr>
        <p:spPr>
          <a:xfrm flipH="1" flipV="1">
            <a:off x="3448544" y="3755911"/>
            <a:ext cx="1875198"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2626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770923" y="1676400"/>
            <a:ext cx="6795107" cy="45621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30 – </a:t>
            </a:r>
            <a:r>
              <a:rPr lang="en-US" dirty="0"/>
              <a:t>From Tools select launch Vitis IDE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Graphical user interface, text, application&#10;&#10;Description automatically generated">
            <a:extLst>
              <a:ext uri="{FF2B5EF4-FFF2-40B4-BE49-F238E27FC236}">
                <a16:creationId xmlns:a16="http://schemas.microsoft.com/office/drawing/2014/main" id="{B2A6BDC8-050D-4B7F-9B30-42FAA96C1CC1}"/>
              </a:ext>
            </a:extLst>
          </p:cNvPr>
          <p:cNvPicPr>
            <a:picLocks noChangeAspect="1"/>
          </p:cNvPicPr>
          <p:nvPr/>
        </p:nvPicPr>
        <p:blipFill>
          <a:blip r:embed="rId3"/>
          <a:stretch>
            <a:fillRect/>
          </a:stretch>
        </p:blipFill>
        <p:spPr>
          <a:xfrm>
            <a:off x="2953601" y="1801273"/>
            <a:ext cx="6467475" cy="4229100"/>
          </a:xfrm>
          <a:prstGeom prst="rect">
            <a:avLst/>
          </a:prstGeom>
        </p:spPr>
      </p:pic>
      <p:sp>
        <p:nvSpPr>
          <p:cNvPr id="12" name="Rectangle 11">
            <a:extLst>
              <a:ext uri="{FF2B5EF4-FFF2-40B4-BE49-F238E27FC236}">
                <a16:creationId xmlns:a16="http://schemas.microsoft.com/office/drawing/2014/main" id="{2AF78BA0-5C62-4415-B783-CBCAC2A80126}"/>
              </a:ext>
            </a:extLst>
          </p:cNvPr>
          <p:cNvSpPr/>
          <p:nvPr/>
        </p:nvSpPr>
        <p:spPr>
          <a:xfrm flipH="1" flipV="1">
            <a:off x="4296697" y="5056776"/>
            <a:ext cx="3197942"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91724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011147" y="2279717"/>
            <a:ext cx="6300001" cy="2940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31 – </a:t>
            </a:r>
            <a:r>
              <a:rPr lang="en-US" dirty="0"/>
              <a:t>From Tools select launch Vitis IDE, create a new workspace inside the project directory.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Graphical user interface, text, application, email&#10;&#10;Description automatically generated">
            <a:extLst>
              <a:ext uri="{FF2B5EF4-FFF2-40B4-BE49-F238E27FC236}">
                <a16:creationId xmlns:a16="http://schemas.microsoft.com/office/drawing/2014/main" id="{A229E91F-AEE8-46B6-AA6A-354833A853A3}"/>
              </a:ext>
            </a:extLst>
          </p:cNvPr>
          <p:cNvPicPr>
            <a:picLocks noChangeAspect="1"/>
          </p:cNvPicPr>
          <p:nvPr/>
        </p:nvPicPr>
        <p:blipFill>
          <a:blip r:embed="rId3"/>
          <a:stretch>
            <a:fillRect/>
          </a:stretch>
        </p:blipFill>
        <p:spPr>
          <a:xfrm>
            <a:off x="3132478" y="2435442"/>
            <a:ext cx="6048375" cy="2657475"/>
          </a:xfrm>
          <a:prstGeom prst="rect">
            <a:avLst/>
          </a:prstGeom>
        </p:spPr>
      </p:pic>
      <p:sp>
        <p:nvSpPr>
          <p:cNvPr id="12" name="Rectangle 11">
            <a:extLst>
              <a:ext uri="{FF2B5EF4-FFF2-40B4-BE49-F238E27FC236}">
                <a16:creationId xmlns:a16="http://schemas.microsoft.com/office/drawing/2014/main" id="{2AF78BA0-5C62-4415-B783-CBCAC2A80126}"/>
              </a:ext>
            </a:extLst>
          </p:cNvPr>
          <p:cNvSpPr/>
          <p:nvPr/>
        </p:nvSpPr>
        <p:spPr>
          <a:xfrm flipH="1" flipV="1">
            <a:off x="7154197" y="4648504"/>
            <a:ext cx="1104900"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17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359742" y="1779638"/>
            <a:ext cx="8180439" cy="45767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39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32 – </a:t>
            </a:r>
            <a:r>
              <a:rPr lang="en-US" dirty="0"/>
              <a:t>Select Create Application Project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Graphical user interface, application&#10;&#10;Description automatically generated">
            <a:extLst>
              <a:ext uri="{FF2B5EF4-FFF2-40B4-BE49-F238E27FC236}">
                <a16:creationId xmlns:a16="http://schemas.microsoft.com/office/drawing/2014/main" id="{964FACE7-F21D-4AA9-9BC0-F4024EBCFAE5}"/>
              </a:ext>
            </a:extLst>
          </p:cNvPr>
          <p:cNvPicPr>
            <a:picLocks noChangeAspect="1"/>
          </p:cNvPicPr>
          <p:nvPr/>
        </p:nvPicPr>
        <p:blipFill>
          <a:blip r:embed="rId3"/>
          <a:stretch>
            <a:fillRect/>
          </a:stretch>
        </p:blipFill>
        <p:spPr>
          <a:xfrm>
            <a:off x="2526889" y="1878575"/>
            <a:ext cx="7875639" cy="4265971"/>
          </a:xfrm>
          <a:prstGeom prst="rect">
            <a:avLst/>
          </a:prstGeom>
        </p:spPr>
      </p:pic>
      <p:sp>
        <p:nvSpPr>
          <p:cNvPr id="12" name="Rectangle 11">
            <a:extLst>
              <a:ext uri="{FF2B5EF4-FFF2-40B4-BE49-F238E27FC236}">
                <a16:creationId xmlns:a16="http://schemas.microsoft.com/office/drawing/2014/main" id="{2AF78BA0-5C62-4415-B783-CBCAC2A80126}"/>
              </a:ext>
            </a:extLst>
          </p:cNvPr>
          <p:cNvSpPr/>
          <p:nvPr/>
        </p:nvSpPr>
        <p:spPr>
          <a:xfrm flipH="1" flipV="1">
            <a:off x="4800430" y="4299589"/>
            <a:ext cx="1104900"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635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4E701E-CACE-41D3-8AC3-88B27FF86B34}"/>
              </a:ext>
            </a:extLst>
          </p:cNvPr>
          <p:cNvSpPr>
            <a:spLocks noGrp="1"/>
          </p:cNvSpPr>
          <p:nvPr>
            <p:ph type="title"/>
          </p:nvPr>
        </p:nvSpPr>
        <p:spPr/>
        <p:txBody>
          <a:bodyPr anchor="t"/>
          <a:lstStyle/>
          <a:p>
            <a:r>
              <a:rPr lang="en-US" b="1" dirty="0"/>
              <a:t>Pre-Lab</a:t>
            </a:r>
            <a:br>
              <a:rPr lang="en-US" dirty="0"/>
            </a:br>
            <a:r>
              <a:rPr lang="en-US" sz="4000" dirty="0"/>
              <a:t>Creating Multi Processor Solutions</a:t>
            </a:r>
            <a:br>
              <a:rPr lang="en-US" sz="4000" dirty="0"/>
            </a:br>
            <a:endParaRPr lang="en-US" sz="4000" dirty="0"/>
          </a:p>
        </p:txBody>
      </p:sp>
      <p:sp>
        <p:nvSpPr>
          <p:cNvPr id="4" name="Footer Placeholder 3">
            <a:extLst>
              <a:ext uri="{FF2B5EF4-FFF2-40B4-BE49-F238E27FC236}">
                <a16:creationId xmlns:a16="http://schemas.microsoft.com/office/drawing/2014/main" id="{FEFC057E-7276-4FC4-A964-6A9D52AC4C1D}"/>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ADF0AFF4-65BF-4002-BED6-C19FAA5D47B1}"/>
              </a:ext>
            </a:extLst>
          </p:cNvPr>
          <p:cNvSpPr>
            <a:spLocks noGrp="1"/>
          </p:cNvSpPr>
          <p:nvPr>
            <p:ph type="sldNum" sz="quarter" idx="12"/>
          </p:nvPr>
        </p:nvSpPr>
        <p:spPr/>
        <p:txBody>
          <a:bodyPr/>
          <a:lstStyle/>
          <a:p>
            <a:fld id="{869DC6BA-4FE4-48BA-9153-68AD698EC1FD}" type="slidenum">
              <a:rPr lang="en-US" smtClean="0"/>
              <a:t>4</a:t>
            </a:fld>
            <a:endParaRPr lang="en-US"/>
          </a:p>
        </p:txBody>
      </p:sp>
    </p:spTree>
    <p:extLst>
      <p:ext uri="{BB962C8B-B14F-4D97-AF65-F5344CB8AC3E}">
        <p14:creationId xmlns:p14="http://schemas.microsoft.com/office/powerpoint/2010/main" val="3610684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175819" y="1779638"/>
            <a:ext cx="5801034" cy="45767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33 – </a:t>
            </a:r>
            <a:r>
              <a:rPr lang="en-US" dirty="0"/>
              <a:t>Click next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Graphical user interface&#10;&#10;Description automatically generated">
            <a:extLst>
              <a:ext uri="{FF2B5EF4-FFF2-40B4-BE49-F238E27FC236}">
                <a16:creationId xmlns:a16="http://schemas.microsoft.com/office/drawing/2014/main" id="{F5872C55-E83E-4842-A5E5-C2272BFDE0C9}"/>
              </a:ext>
            </a:extLst>
          </p:cNvPr>
          <p:cNvPicPr>
            <a:picLocks noChangeAspect="1"/>
          </p:cNvPicPr>
          <p:nvPr/>
        </p:nvPicPr>
        <p:blipFill>
          <a:blip r:embed="rId3"/>
          <a:stretch>
            <a:fillRect/>
          </a:stretch>
        </p:blipFill>
        <p:spPr>
          <a:xfrm>
            <a:off x="3370702" y="1914535"/>
            <a:ext cx="5450595" cy="4306918"/>
          </a:xfrm>
          <a:prstGeom prst="rect">
            <a:avLst/>
          </a:prstGeom>
        </p:spPr>
      </p:pic>
      <p:sp>
        <p:nvSpPr>
          <p:cNvPr id="12" name="Rectangle 11">
            <a:extLst>
              <a:ext uri="{FF2B5EF4-FFF2-40B4-BE49-F238E27FC236}">
                <a16:creationId xmlns:a16="http://schemas.microsoft.com/office/drawing/2014/main" id="{2AF78BA0-5C62-4415-B783-CBCAC2A80126}"/>
              </a:ext>
            </a:extLst>
          </p:cNvPr>
          <p:cNvSpPr/>
          <p:nvPr/>
        </p:nvSpPr>
        <p:spPr>
          <a:xfrm flipH="1" flipV="1">
            <a:off x="6812527" y="5808624"/>
            <a:ext cx="1104900"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42814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12026" y="1508907"/>
            <a:ext cx="6184490" cy="49839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38201" y="893043"/>
            <a:ext cx="10515599" cy="1200329"/>
          </a:xfrm>
          <a:prstGeom prst="rect">
            <a:avLst/>
          </a:prstGeom>
          <a:noFill/>
        </p:spPr>
        <p:txBody>
          <a:bodyPr wrap="square" rtlCol="0">
            <a:spAutoFit/>
          </a:bodyPr>
          <a:lstStyle/>
          <a:p>
            <a:r>
              <a:rPr lang="en-US" b="1" dirty="0"/>
              <a:t>Step 34 – </a:t>
            </a:r>
            <a:r>
              <a:rPr lang="en-US" dirty="0"/>
              <a:t>Click Select Create a new platform from hardware, browse to the new project directory – select the XSA previously exported</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Graphical user interface, text, application, email&#10;&#10;Description automatically generated">
            <a:extLst>
              <a:ext uri="{FF2B5EF4-FFF2-40B4-BE49-F238E27FC236}">
                <a16:creationId xmlns:a16="http://schemas.microsoft.com/office/drawing/2014/main" id="{A9E795C5-E397-4334-B269-9102F755DCA2}"/>
              </a:ext>
            </a:extLst>
          </p:cNvPr>
          <p:cNvPicPr>
            <a:picLocks noChangeAspect="1"/>
          </p:cNvPicPr>
          <p:nvPr/>
        </p:nvPicPr>
        <p:blipFill>
          <a:blip r:embed="rId3"/>
          <a:stretch>
            <a:fillRect/>
          </a:stretch>
        </p:blipFill>
        <p:spPr>
          <a:xfrm>
            <a:off x="2969342" y="1639310"/>
            <a:ext cx="5883232" cy="4648777"/>
          </a:xfrm>
          <a:prstGeom prst="rect">
            <a:avLst/>
          </a:prstGeom>
        </p:spPr>
      </p:pic>
      <p:sp>
        <p:nvSpPr>
          <p:cNvPr id="12" name="Rectangle 11">
            <a:extLst>
              <a:ext uri="{FF2B5EF4-FFF2-40B4-BE49-F238E27FC236}">
                <a16:creationId xmlns:a16="http://schemas.microsoft.com/office/drawing/2014/main" id="{2AF78BA0-5C62-4415-B783-CBCAC2A80126}"/>
              </a:ext>
            </a:extLst>
          </p:cNvPr>
          <p:cNvSpPr/>
          <p:nvPr/>
        </p:nvSpPr>
        <p:spPr>
          <a:xfrm flipH="1" flipV="1">
            <a:off x="6825875" y="5891159"/>
            <a:ext cx="1104900"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48895E66-0840-45BC-AA1E-C06F223C0420}"/>
              </a:ext>
            </a:extLst>
          </p:cNvPr>
          <p:cNvSpPr/>
          <p:nvPr/>
        </p:nvSpPr>
        <p:spPr>
          <a:xfrm flipH="1" flipV="1">
            <a:off x="3212520" y="3566770"/>
            <a:ext cx="5398079"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8155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12026" y="1508907"/>
            <a:ext cx="6184490" cy="49839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35 – </a:t>
            </a:r>
            <a:r>
              <a:rPr lang="en-US" dirty="0"/>
              <a:t>Enter a project name and click next – This is for the MicroBlaze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EDFFD01A-1243-48A4-8452-7CDC4F0CEDAE}"/>
              </a:ext>
            </a:extLst>
          </p:cNvPr>
          <p:cNvPicPr>
            <a:picLocks noChangeAspect="1"/>
          </p:cNvPicPr>
          <p:nvPr/>
        </p:nvPicPr>
        <p:blipFill>
          <a:blip r:embed="rId3"/>
          <a:stretch>
            <a:fillRect/>
          </a:stretch>
        </p:blipFill>
        <p:spPr>
          <a:xfrm>
            <a:off x="2933699" y="1642338"/>
            <a:ext cx="5928947" cy="4714012"/>
          </a:xfrm>
          <a:prstGeom prst="rect">
            <a:avLst/>
          </a:prstGeom>
        </p:spPr>
      </p:pic>
      <p:sp>
        <p:nvSpPr>
          <p:cNvPr id="12" name="Rectangle 11">
            <a:extLst>
              <a:ext uri="{FF2B5EF4-FFF2-40B4-BE49-F238E27FC236}">
                <a16:creationId xmlns:a16="http://schemas.microsoft.com/office/drawing/2014/main" id="{2AF78BA0-5C62-4415-B783-CBCAC2A80126}"/>
              </a:ext>
            </a:extLst>
          </p:cNvPr>
          <p:cNvSpPr/>
          <p:nvPr/>
        </p:nvSpPr>
        <p:spPr>
          <a:xfrm flipH="1" flipV="1">
            <a:off x="4265734" y="2498654"/>
            <a:ext cx="1923435"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48895E66-0840-45BC-AA1E-C06F223C0420}"/>
              </a:ext>
            </a:extLst>
          </p:cNvPr>
          <p:cNvSpPr/>
          <p:nvPr/>
        </p:nvSpPr>
        <p:spPr>
          <a:xfrm flipH="1" flipV="1">
            <a:off x="6096000" y="5995920"/>
            <a:ext cx="870996"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93073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12026" y="1508907"/>
            <a:ext cx="6184490" cy="49839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36 – </a:t>
            </a:r>
            <a:r>
              <a:rPr lang="en-US" dirty="0"/>
              <a:t>Click on Next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Graphical user interface, application&#10;&#10;Description automatically generated">
            <a:extLst>
              <a:ext uri="{FF2B5EF4-FFF2-40B4-BE49-F238E27FC236}">
                <a16:creationId xmlns:a16="http://schemas.microsoft.com/office/drawing/2014/main" id="{732B4977-213B-44FA-B7CB-13F7CFA6BC88}"/>
              </a:ext>
            </a:extLst>
          </p:cNvPr>
          <p:cNvPicPr>
            <a:picLocks noChangeAspect="1"/>
          </p:cNvPicPr>
          <p:nvPr/>
        </p:nvPicPr>
        <p:blipFill>
          <a:blip r:embed="rId3"/>
          <a:stretch>
            <a:fillRect/>
          </a:stretch>
        </p:blipFill>
        <p:spPr>
          <a:xfrm>
            <a:off x="2982328" y="1654499"/>
            <a:ext cx="5843885" cy="4617686"/>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6888498" y="5875257"/>
            <a:ext cx="870996"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506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12026" y="1508907"/>
            <a:ext cx="6184490"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6" y="1143782"/>
            <a:ext cx="10515599" cy="923330"/>
          </a:xfrm>
          <a:prstGeom prst="rect">
            <a:avLst/>
          </a:prstGeom>
          <a:noFill/>
        </p:spPr>
        <p:txBody>
          <a:bodyPr wrap="square" rtlCol="0">
            <a:spAutoFit/>
          </a:bodyPr>
          <a:lstStyle/>
          <a:p>
            <a:r>
              <a:rPr lang="en-US" b="1" dirty="0"/>
              <a:t>Step 37 – </a:t>
            </a:r>
            <a:r>
              <a:rPr lang="en-US" dirty="0"/>
              <a:t>Select Empty Application, click finish and project will be created</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Graphical user interface&#10;&#10;Description automatically generated">
            <a:extLst>
              <a:ext uri="{FF2B5EF4-FFF2-40B4-BE49-F238E27FC236}">
                <a16:creationId xmlns:a16="http://schemas.microsoft.com/office/drawing/2014/main" id="{462AE91A-2119-432B-AD3F-8C5C4615EA9E}"/>
              </a:ext>
            </a:extLst>
          </p:cNvPr>
          <p:cNvPicPr>
            <a:picLocks noChangeAspect="1"/>
          </p:cNvPicPr>
          <p:nvPr/>
        </p:nvPicPr>
        <p:blipFill>
          <a:blip r:embed="rId3"/>
          <a:stretch>
            <a:fillRect/>
          </a:stretch>
        </p:blipFill>
        <p:spPr>
          <a:xfrm>
            <a:off x="2890684" y="1605447"/>
            <a:ext cx="5948516" cy="4700363"/>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3017284" y="2809632"/>
            <a:ext cx="1240084"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ECA3127-25D4-4E27-810A-9A6B175A9FB5}"/>
              </a:ext>
            </a:extLst>
          </p:cNvPr>
          <p:cNvSpPr/>
          <p:nvPr/>
        </p:nvSpPr>
        <p:spPr>
          <a:xfrm flipH="1" flipV="1">
            <a:off x="7535008" y="5959422"/>
            <a:ext cx="697050"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7963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12026" y="1508907"/>
            <a:ext cx="6184490"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6" y="1143782"/>
            <a:ext cx="10515599" cy="923330"/>
          </a:xfrm>
          <a:prstGeom prst="rect">
            <a:avLst/>
          </a:prstGeom>
          <a:noFill/>
        </p:spPr>
        <p:txBody>
          <a:bodyPr wrap="square" rtlCol="0">
            <a:spAutoFit/>
          </a:bodyPr>
          <a:lstStyle/>
          <a:p>
            <a:r>
              <a:rPr lang="en-US" b="1" dirty="0"/>
              <a:t>Step 38 – </a:t>
            </a:r>
            <a:r>
              <a:rPr lang="en-US" dirty="0"/>
              <a:t>From File select new application project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a:extLst>
              <a:ext uri="{FF2B5EF4-FFF2-40B4-BE49-F238E27FC236}">
                <a16:creationId xmlns:a16="http://schemas.microsoft.com/office/drawing/2014/main" id="{5679D43E-236F-4CA9-A0C8-0E67AFC467CE}"/>
              </a:ext>
            </a:extLst>
          </p:cNvPr>
          <p:cNvPicPr>
            <a:picLocks noChangeAspect="1"/>
          </p:cNvPicPr>
          <p:nvPr/>
        </p:nvPicPr>
        <p:blipFill rotWithShape="1">
          <a:blip r:embed="rId3"/>
          <a:srcRect l="50000" r="19087" b="6795"/>
          <a:stretch/>
        </p:blipFill>
        <p:spPr>
          <a:xfrm>
            <a:off x="3150577" y="1608557"/>
            <a:ext cx="5460023" cy="4629981"/>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3061246" y="1745273"/>
            <a:ext cx="2601000" cy="4214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7338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12026" y="1508907"/>
            <a:ext cx="6184490"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39 – </a:t>
            </a:r>
            <a:r>
              <a:rPr lang="en-US" dirty="0"/>
              <a:t>Click next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Graphical user interface&#10;&#10;Description automatically generated">
            <a:extLst>
              <a:ext uri="{FF2B5EF4-FFF2-40B4-BE49-F238E27FC236}">
                <a16:creationId xmlns:a16="http://schemas.microsoft.com/office/drawing/2014/main" id="{D9A7451A-7AF9-4CE9-869E-95B54A39788B}"/>
              </a:ext>
            </a:extLst>
          </p:cNvPr>
          <p:cNvPicPr>
            <a:picLocks noChangeAspect="1"/>
          </p:cNvPicPr>
          <p:nvPr/>
        </p:nvPicPr>
        <p:blipFill>
          <a:blip r:embed="rId3"/>
          <a:stretch>
            <a:fillRect/>
          </a:stretch>
        </p:blipFill>
        <p:spPr>
          <a:xfrm>
            <a:off x="3007261" y="1605447"/>
            <a:ext cx="5794020" cy="4578284"/>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6892357" y="5786803"/>
            <a:ext cx="870996"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2645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12026" y="1508907"/>
            <a:ext cx="6184490"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40 – </a:t>
            </a:r>
            <a:r>
              <a:rPr lang="en-US" dirty="0"/>
              <a:t>Select the current platform and click next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EAD3FE9D-1066-4340-93E9-435040677748}"/>
              </a:ext>
            </a:extLst>
          </p:cNvPr>
          <p:cNvPicPr>
            <a:picLocks noChangeAspect="1"/>
          </p:cNvPicPr>
          <p:nvPr/>
        </p:nvPicPr>
        <p:blipFill>
          <a:blip r:embed="rId3"/>
          <a:stretch>
            <a:fillRect/>
          </a:stretch>
        </p:blipFill>
        <p:spPr>
          <a:xfrm>
            <a:off x="2897947" y="1576987"/>
            <a:ext cx="6035038" cy="4697690"/>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6689800" y="5886633"/>
            <a:ext cx="870996"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608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283974" y="1868647"/>
            <a:ext cx="5712542" cy="46242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41 – </a:t>
            </a:r>
            <a:r>
              <a:rPr lang="en-US" dirty="0"/>
              <a:t>Select the IPC System, ensure show all processors is selected, select processor ps7_cortex9_0 and enter a name IPC_ARM. Then click next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1FFA64DC-3BBF-481F-91EC-892BB21088FD}"/>
              </a:ext>
            </a:extLst>
          </p:cNvPr>
          <p:cNvPicPr>
            <a:picLocks noChangeAspect="1"/>
          </p:cNvPicPr>
          <p:nvPr/>
        </p:nvPicPr>
        <p:blipFill>
          <a:blip r:embed="rId3"/>
          <a:stretch>
            <a:fillRect/>
          </a:stretch>
        </p:blipFill>
        <p:spPr>
          <a:xfrm>
            <a:off x="3378951" y="1975265"/>
            <a:ext cx="5522588" cy="4410990"/>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4269137" y="2688091"/>
            <a:ext cx="2399071"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34A5B0B-12B3-4054-87DC-ADB1C2499038}"/>
              </a:ext>
            </a:extLst>
          </p:cNvPr>
          <p:cNvSpPr/>
          <p:nvPr/>
        </p:nvSpPr>
        <p:spPr>
          <a:xfrm flipH="1" flipV="1">
            <a:off x="3450601" y="3429000"/>
            <a:ext cx="1637072"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96A7229-C98D-45F8-9015-F2D898153D53}"/>
              </a:ext>
            </a:extLst>
          </p:cNvPr>
          <p:cNvSpPr/>
          <p:nvPr/>
        </p:nvSpPr>
        <p:spPr>
          <a:xfrm flipH="1" flipV="1">
            <a:off x="5277463" y="4051075"/>
            <a:ext cx="3542071" cy="1828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1921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12026" y="1508907"/>
            <a:ext cx="6184490"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49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42 – </a:t>
            </a:r>
            <a:r>
              <a:rPr lang="en-US" dirty="0"/>
              <a:t>Click on Next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a:extLst>
              <a:ext uri="{FF2B5EF4-FFF2-40B4-BE49-F238E27FC236}">
                <a16:creationId xmlns:a16="http://schemas.microsoft.com/office/drawing/2014/main" id="{F45B6E73-B636-4846-9370-8A211B2D74B5}"/>
              </a:ext>
            </a:extLst>
          </p:cNvPr>
          <p:cNvPicPr>
            <a:picLocks noChangeAspect="1"/>
          </p:cNvPicPr>
          <p:nvPr/>
        </p:nvPicPr>
        <p:blipFill>
          <a:blip r:embed="rId3"/>
          <a:stretch>
            <a:fillRect/>
          </a:stretch>
        </p:blipFill>
        <p:spPr>
          <a:xfrm>
            <a:off x="2925190" y="1605447"/>
            <a:ext cx="5950645" cy="4623903"/>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6747746" y="5847119"/>
            <a:ext cx="716923"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4099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Required Hardware</a:t>
            </a:r>
          </a:p>
        </p:txBody>
      </p:sp>
      <p:sp>
        <p:nvSpPr>
          <p:cNvPr id="5" name="Rectangle 4">
            <a:extLst>
              <a:ext uri="{FF2B5EF4-FFF2-40B4-BE49-F238E27FC236}">
                <a16:creationId xmlns:a16="http://schemas.microsoft.com/office/drawing/2014/main" id="{C402685E-52D5-405B-AD52-FF036233E190}"/>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Pre-Lab</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9" name="Content Placeholder 2">
            <a:extLst>
              <a:ext uri="{FF2B5EF4-FFF2-40B4-BE49-F238E27FC236}">
                <a16:creationId xmlns:a16="http://schemas.microsoft.com/office/drawing/2014/main" id="{888911A5-75CE-4CF8-BECB-C47A2BA8F037}"/>
              </a:ext>
            </a:extLst>
          </p:cNvPr>
          <p:cNvSpPr>
            <a:spLocks noGrp="1"/>
          </p:cNvSpPr>
          <p:nvPr>
            <p:ph idx="1"/>
          </p:nvPr>
        </p:nvSpPr>
        <p:spPr>
          <a:xfrm>
            <a:off x="838200" y="1825625"/>
            <a:ext cx="10515600" cy="4351338"/>
          </a:xfrm>
        </p:spPr>
        <p:txBody>
          <a:bodyPr>
            <a:normAutofit/>
          </a:bodyPr>
          <a:lstStyle/>
          <a:p>
            <a:pPr marL="0" indent="0">
              <a:buNone/>
            </a:pPr>
            <a:r>
              <a:rPr lang="en-US" dirty="0"/>
              <a:t>ArtyZ7-20</a:t>
            </a:r>
          </a:p>
          <a:p>
            <a:pPr marL="0" indent="0">
              <a:buNone/>
            </a:pPr>
            <a:r>
              <a:rPr lang="en-US" dirty="0" err="1"/>
              <a:t>Usb</a:t>
            </a:r>
            <a:r>
              <a:rPr lang="en-US" dirty="0"/>
              <a:t> cable</a:t>
            </a:r>
            <a:br>
              <a:rPr lang="en-US" dirty="0"/>
            </a:br>
            <a:endParaRPr lang="en-US" dirty="0"/>
          </a:p>
          <a:p>
            <a:pPr marL="0" indent="0">
              <a:buNone/>
            </a:pPr>
            <a:endParaRPr lang="en-US" dirty="0"/>
          </a:p>
        </p:txBody>
      </p:sp>
    </p:spTree>
    <p:extLst>
      <p:ext uri="{BB962C8B-B14F-4D97-AF65-F5344CB8AC3E}">
        <p14:creationId xmlns:p14="http://schemas.microsoft.com/office/powerpoint/2010/main" val="3434837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812026" y="1508907"/>
            <a:ext cx="6184490"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43 – </a:t>
            </a:r>
            <a:r>
              <a:rPr lang="en-US" dirty="0"/>
              <a:t>Select the Hello World template and click finish</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Graphical user interface&#10;&#10;Description automatically generated">
            <a:extLst>
              <a:ext uri="{FF2B5EF4-FFF2-40B4-BE49-F238E27FC236}">
                <a16:creationId xmlns:a16="http://schemas.microsoft.com/office/drawing/2014/main" id="{33921873-0CD6-497F-ADCB-CE24FA9285D1}"/>
              </a:ext>
            </a:extLst>
          </p:cNvPr>
          <p:cNvPicPr>
            <a:picLocks noChangeAspect="1"/>
          </p:cNvPicPr>
          <p:nvPr/>
        </p:nvPicPr>
        <p:blipFill>
          <a:blip r:embed="rId3"/>
          <a:stretch>
            <a:fillRect/>
          </a:stretch>
        </p:blipFill>
        <p:spPr>
          <a:xfrm>
            <a:off x="2920179" y="1602716"/>
            <a:ext cx="5948517" cy="4700363"/>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7478433" y="5910923"/>
            <a:ext cx="870996"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F0486B5-9866-43BE-A4DF-9DD26225C163}"/>
              </a:ext>
            </a:extLst>
          </p:cNvPr>
          <p:cNvSpPr/>
          <p:nvPr/>
        </p:nvSpPr>
        <p:spPr>
          <a:xfrm flipH="1" flipV="1">
            <a:off x="3049000" y="2850697"/>
            <a:ext cx="870996"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5256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91147" y="1592825"/>
            <a:ext cx="8583563" cy="47635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44 – </a:t>
            </a:r>
            <a:r>
              <a:rPr lang="en-US" dirty="0"/>
              <a:t>You should now see two application projects along with the platform</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a:extLst>
              <a:ext uri="{FF2B5EF4-FFF2-40B4-BE49-F238E27FC236}">
                <a16:creationId xmlns:a16="http://schemas.microsoft.com/office/drawing/2014/main" id="{CFF7FF8E-2AD6-448D-AD43-5C36D2CF34F3}"/>
              </a:ext>
            </a:extLst>
          </p:cNvPr>
          <p:cNvPicPr>
            <a:picLocks noChangeAspect="1"/>
          </p:cNvPicPr>
          <p:nvPr/>
        </p:nvPicPr>
        <p:blipFill>
          <a:blip r:embed="rId3"/>
          <a:stretch>
            <a:fillRect/>
          </a:stretch>
        </p:blipFill>
        <p:spPr>
          <a:xfrm>
            <a:off x="1917290" y="1733604"/>
            <a:ext cx="8058885" cy="4481965"/>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1917288" y="2067111"/>
            <a:ext cx="2052437" cy="1594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9120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477188" y="1508907"/>
            <a:ext cx="4847304"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45 – </a:t>
            </a:r>
            <a:r>
              <a:rPr lang="en-US" dirty="0"/>
              <a:t>Click on the MB project SRC directory, right click and select new File.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D0ECD9D1-A7F0-4A44-BCC6-073E4D57BF5F}"/>
              </a:ext>
            </a:extLst>
          </p:cNvPr>
          <p:cNvPicPr>
            <a:picLocks noChangeAspect="1"/>
          </p:cNvPicPr>
          <p:nvPr/>
        </p:nvPicPr>
        <p:blipFill rotWithShape="1">
          <a:blip r:embed="rId3"/>
          <a:srcRect l="50265" r="33125" b="20513"/>
          <a:stretch/>
        </p:blipFill>
        <p:spPr>
          <a:xfrm>
            <a:off x="3723541" y="1712989"/>
            <a:ext cx="4264271" cy="4490756"/>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3987678" y="3395660"/>
            <a:ext cx="4000134" cy="7191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8935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4129548" y="1730477"/>
            <a:ext cx="3942736" cy="46258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46 – </a:t>
            </a:r>
            <a:r>
              <a:rPr lang="en-US" dirty="0"/>
              <a:t>Enter a name for the file then click finish</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Graphical user interface, text, application, email&#10;&#10;Description automatically generated">
            <a:extLst>
              <a:ext uri="{FF2B5EF4-FFF2-40B4-BE49-F238E27FC236}">
                <a16:creationId xmlns:a16="http://schemas.microsoft.com/office/drawing/2014/main" id="{9BF2080E-F078-4DD1-B812-4C8370606187}"/>
              </a:ext>
            </a:extLst>
          </p:cNvPr>
          <p:cNvPicPr>
            <a:picLocks noChangeAspect="1"/>
          </p:cNvPicPr>
          <p:nvPr/>
        </p:nvPicPr>
        <p:blipFill>
          <a:blip r:embed="rId3"/>
          <a:stretch>
            <a:fillRect/>
          </a:stretch>
        </p:blipFill>
        <p:spPr>
          <a:xfrm>
            <a:off x="4212287" y="1838632"/>
            <a:ext cx="3767425" cy="4408846"/>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4212287" y="4823488"/>
            <a:ext cx="1313442"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8FAFB4A-436C-4270-9C8A-AAF9E64ABBBA}"/>
              </a:ext>
            </a:extLst>
          </p:cNvPr>
          <p:cNvSpPr/>
          <p:nvPr/>
        </p:nvSpPr>
        <p:spPr>
          <a:xfrm flipH="1" flipV="1">
            <a:off x="6475534" y="5834649"/>
            <a:ext cx="710475"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3063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453924" y="1508907"/>
            <a:ext cx="8830618"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47 – </a:t>
            </a:r>
            <a:r>
              <a:rPr lang="en-US" dirty="0"/>
              <a:t>Open the newly created file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D0D066F8-B363-49B0-AD53-05BA98477E6A}"/>
              </a:ext>
            </a:extLst>
          </p:cNvPr>
          <p:cNvPicPr>
            <a:picLocks noChangeAspect="1"/>
          </p:cNvPicPr>
          <p:nvPr/>
        </p:nvPicPr>
        <p:blipFill>
          <a:blip r:embed="rId3"/>
          <a:stretch>
            <a:fillRect/>
          </a:stretch>
        </p:blipFill>
        <p:spPr>
          <a:xfrm>
            <a:off x="1561330" y="1605447"/>
            <a:ext cx="8615805" cy="4624264"/>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1681708" y="3032072"/>
            <a:ext cx="870996"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0150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563329" y="1612490"/>
            <a:ext cx="8721214" cy="47438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48 – </a:t>
            </a:r>
            <a:r>
              <a:rPr lang="en-US" dirty="0"/>
              <a:t>Copy the </a:t>
            </a:r>
            <a:r>
              <a:rPr lang="en-US" dirty="0" err="1"/>
              <a:t>main.c</a:t>
            </a:r>
            <a:r>
              <a:rPr lang="en-US" dirty="0"/>
              <a:t> code into the empty file from the </a:t>
            </a:r>
            <a:r>
              <a:rPr lang="en-US" dirty="0" err="1"/>
              <a:t>Github</a:t>
            </a:r>
            <a:r>
              <a:rPr lang="en-US" dirty="0"/>
              <a:t> repo session two lab and save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a:extLst>
              <a:ext uri="{FF2B5EF4-FFF2-40B4-BE49-F238E27FC236}">
                <a16:creationId xmlns:a16="http://schemas.microsoft.com/office/drawing/2014/main" id="{08C2718F-B9D1-4D8E-8B19-D5CAA593FB90}"/>
              </a:ext>
            </a:extLst>
          </p:cNvPr>
          <p:cNvPicPr>
            <a:picLocks noChangeAspect="1"/>
          </p:cNvPicPr>
          <p:nvPr/>
        </p:nvPicPr>
        <p:blipFill>
          <a:blip r:embed="rId3"/>
          <a:stretch>
            <a:fillRect/>
          </a:stretch>
        </p:blipFill>
        <p:spPr>
          <a:xfrm>
            <a:off x="1762845" y="1794550"/>
            <a:ext cx="8322182" cy="4466671"/>
          </a:xfrm>
          <a:prstGeom prst="rect">
            <a:avLst/>
          </a:prstGeom>
        </p:spPr>
      </p:pic>
    </p:spTree>
    <p:extLst>
      <p:ext uri="{BB962C8B-B14F-4D97-AF65-F5344CB8AC3E}">
        <p14:creationId xmlns:p14="http://schemas.microsoft.com/office/powerpoint/2010/main" val="602912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563329" y="1612490"/>
            <a:ext cx="8721214" cy="47438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49 – </a:t>
            </a:r>
            <a:r>
              <a:rPr lang="en-US" dirty="0"/>
              <a:t>Click the hammer to build the code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a:extLst>
              <a:ext uri="{FF2B5EF4-FFF2-40B4-BE49-F238E27FC236}">
                <a16:creationId xmlns:a16="http://schemas.microsoft.com/office/drawing/2014/main" id="{08C2718F-B9D1-4D8E-8B19-D5CAA593FB90}"/>
              </a:ext>
            </a:extLst>
          </p:cNvPr>
          <p:cNvPicPr>
            <a:picLocks noChangeAspect="1"/>
          </p:cNvPicPr>
          <p:nvPr/>
        </p:nvPicPr>
        <p:blipFill>
          <a:blip r:embed="rId3"/>
          <a:stretch>
            <a:fillRect/>
          </a:stretch>
        </p:blipFill>
        <p:spPr>
          <a:xfrm>
            <a:off x="1825190" y="1751084"/>
            <a:ext cx="8322182" cy="4466671"/>
          </a:xfrm>
          <a:prstGeom prst="rect">
            <a:avLst/>
          </a:prstGeom>
        </p:spPr>
      </p:pic>
      <p:sp>
        <p:nvSpPr>
          <p:cNvPr id="9" name="Rectangle 8">
            <a:extLst>
              <a:ext uri="{FF2B5EF4-FFF2-40B4-BE49-F238E27FC236}">
                <a16:creationId xmlns:a16="http://schemas.microsoft.com/office/drawing/2014/main" id="{5CFA3C20-DF6B-4446-A495-77B675E1510D}"/>
              </a:ext>
            </a:extLst>
          </p:cNvPr>
          <p:cNvSpPr/>
          <p:nvPr/>
        </p:nvSpPr>
        <p:spPr>
          <a:xfrm flipH="1" flipV="1">
            <a:off x="2327563" y="1949396"/>
            <a:ext cx="277091" cy="2563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4748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897626" y="1582994"/>
            <a:ext cx="8248352" cy="4601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50 – </a:t>
            </a:r>
            <a:r>
              <a:rPr lang="en-US" dirty="0"/>
              <a:t>Open the IPC_ARM hello world file and select and delete the entire contents</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a:extLst>
              <a:ext uri="{FF2B5EF4-FFF2-40B4-BE49-F238E27FC236}">
                <a16:creationId xmlns:a16="http://schemas.microsoft.com/office/drawing/2014/main" id="{C3C82E93-F625-4580-AE64-7F79A7249AB8}"/>
              </a:ext>
            </a:extLst>
          </p:cNvPr>
          <p:cNvPicPr>
            <a:picLocks noChangeAspect="1"/>
          </p:cNvPicPr>
          <p:nvPr/>
        </p:nvPicPr>
        <p:blipFill>
          <a:blip r:embed="rId3"/>
          <a:stretch>
            <a:fillRect/>
          </a:stretch>
        </p:blipFill>
        <p:spPr>
          <a:xfrm>
            <a:off x="1990907" y="1688122"/>
            <a:ext cx="8061790" cy="4360985"/>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2092568" y="2233246"/>
            <a:ext cx="1013483" cy="688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20366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1987" y="1508907"/>
            <a:ext cx="8426245" cy="47345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51 – </a:t>
            </a:r>
            <a:r>
              <a:rPr lang="en-US" dirty="0"/>
              <a:t>Copy across the Zynq Application code from the Gitlab</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1" name="Picture 10">
            <a:extLst>
              <a:ext uri="{FF2B5EF4-FFF2-40B4-BE49-F238E27FC236}">
                <a16:creationId xmlns:a16="http://schemas.microsoft.com/office/drawing/2014/main" id="{8E5A5282-F591-430F-BD24-7F57D01517BB}"/>
              </a:ext>
            </a:extLst>
          </p:cNvPr>
          <p:cNvPicPr>
            <a:picLocks noChangeAspect="1"/>
          </p:cNvPicPr>
          <p:nvPr/>
        </p:nvPicPr>
        <p:blipFill>
          <a:blip r:embed="rId3"/>
          <a:stretch>
            <a:fillRect/>
          </a:stretch>
        </p:blipFill>
        <p:spPr>
          <a:xfrm>
            <a:off x="1801310" y="1644597"/>
            <a:ext cx="8107622" cy="4463195"/>
          </a:xfrm>
          <a:prstGeom prst="rect">
            <a:avLst/>
          </a:prstGeom>
        </p:spPr>
      </p:pic>
    </p:spTree>
    <p:extLst>
      <p:ext uri="{BB962C8B-B14F-4D97-AF65-F5344CB8AC3E}">
        <p14:creationId xmlns:p14="http://schemas.microsoft.com/office/powerpoint/2010/main" val="178711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1987" y="1508907"/>
            <a:ext cx="8426245" cy="47345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59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52 – </a:t>
            </a:r>
            <a:r>
              <a:rPr lang="en-US" dirty="0"/>
              <a:t>Click the hammer to build the code</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1" name="Picture 10">
            <a:extLst>
              <a:ext uri="{FF2B5EF4-FFF2-40B4-BE49-F238E27FC236}">
                <a16:creationId xmlns:a16="http://schemas.microsoft.com/office/drawing/2014/main" id="{8E5A5282-F591-430F-BD24-7F57D01517BB}"/>
              </a:ext>
            </a:extLst>
          </p:cNvPr>
          <p:cNvPicPr>
            <a:picLocks noChangeAspect="1"/>
          </p:cNvPicPr>
          <p:nvPr/>
        </p:nvPicPr>
        <p:blipFill>
          <a:blip r:embed="rId3"/>
          <a:stretch>
            <a:fillRect/>
          </a:stretch>
        </p:blipFill>
        <p:spPr>
          <a:xfrm>
            <a:off x="1801310" y="1644597"/>
            <a:ext cx="8107622" cy="4463195"/>
          </a:xfrm>
          <a:prstGeom prst="rect">
            <a:avLst/>
          </a:prstGeom>
        </p:spPr>
      </p:pic>
      <p:sp>
        <p:nvSpPr>
          <p:cNvPr id="9" name="Rectangle 8">
            <a:extLst>
              <a:ext uri="{FF2B5EF4-FFF2-40B4-BE49-F238E27FC236}">
                <a16:creationId xmlns:a16="http://schemas.microsoft.com/office/drawing/2014/main" id="{8404BBC8-6459-4809-8549-EF96D0912D7C}"/>
              </a:ext>
            </a:extLst>
          </p:cNvPr>
          <p:cNvSpPr/>
          <p:nvPr/>
        </p:nvSpPr>
        <p:spPr>
          <a:xfrm flipH="1" flipV="1">
            <a:off x="2283068" y="1839678"/>
            <a:ext cx="269632" cy="1989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4161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Downloads and Installations</a:t>
            </a:r>
          </a:p>
        </p:txBody>
      </p:sp>
      <p:graphicFrame>
        <p:nvGraphicFramePr>
          <p:cNvPr id="4" name="Table 3">
            <a:extLst>
              <a:ext uri="{FF2B5EF4-FFF2-40B4-BE49-F238E27FC236}">
                <a16:creationId xmlns:a16="http://schemas.microsoft.com/office/drawing/2014/main" id="{2A04D288-B5A5-43B3-B79B-66D3378E5387}"/>
              </a:ext>
            </a:extLst>
          </p:cNvPr>
          <p:cNvGraphicFramePr>
            <a:graphicFrameLocks noGrp="1"/>
          </p:cNvGraphicFramePr>
          <p:nvPr>
            <p:extLst>
              <p:ext uri="{D42A27DB-BD31-4B8C-83A1-F6EECF244321}">
                <p14:modId xmlns:p14="http://schemas.microsoft.com/office/powerpoint/2010/main" val="3930578792"/>
              </p:ext>
            </p:extLst>
          </p:nvPr>
        </p:nvGraphicFramePr>
        <p:xfrm>
          <a:off x="898867" y="2921840"/>
          <a:ext cx="10394266" cy="550228"/>
        </p:xfrm>
        <a:graphic>
          <a:graphicData uri="http://schemas.openxmlformats.org/drawingml/2006/table">
            <a:tbl>
              <a:tblPr firstRow="1" bandRow="1">
                <a:tableStyleId>{5940675A-B579-460E-94D1-54222C63F5DA}</a:tableStyleId>
              </a:tblPr>
              <a:tblGrid>
                <a:gridCol w="5193909">
                  <a:extLst>
                    <a:ext uri="{9D8B030D-6E8A-4147-A177-3AD203B41FA5}">
                      <a16:colId xmlns:a16="http://schemas.microsoft.com/office/drawing/2014/main" val="1523695496"/>
                    </a:ext>
                  </a:extLst>
                </a:gridCol>
                <a:gridCol w="5200357">
                  <a:extLst>
                    <a:ext uri="{9D8B030D-6E8A-4147-A177-3AD203B41FA5}">
                      <a16:colId xmlns:a16="http://schemas.microsoft.com/office/drawing/2014/main" val="187561519"/>
                    </a:ext>
                  </a:extLst>
                </a:gridCol>
              </a:tblGrid>
              <a:tr h="55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Vitis 2021.1</a:t>
                      </a:r>
                    </a:p>
                  </a:txBody>
                  <a:tcPr/>
                </a:tc>
                <a:tc>
                  <a:txBody>
                    <a:bodyPr/>
                    <a:lstStyle/>
                    <a:p>
                      <a:r>
                        <a:rPr lang="en-US" dirty="0">
                          <a:hlinkClick r:id="rId3"/>
                        </a:rPr>
                        <a:t>Download</a:t>
                      </a:r>
                      <a:endParaRPr lang="en-US" dirty="0"/>
                    </a:p>
                  </a:txBody>
                  <a:tcPr/>
                </a:tc>
                <a:extLst>
                  <a:ext uri="{0D108BD9-81ED-4DB2-BD59-A6C34878D82A}">
                    <a16:rowId xmlns:a16="http://schemas.microsoft.com/office/drawing/2014/main" val="1048087750"/>
                  </a:ext>
                </a:extLst>
              </a:tr>
            </a:tbl>
          </a:graphicData>
        </a:graphic>
      </p:graphicFrame>
      <p:sp>
        <p:nvSpPr>
          <p:cNvPr id="5" name="Rectangle 4">
            <a:extLst>
              <a:ext uri="{FF2B5EF4-FFF2-40B4-BE49-F238E27FC236}">
                <a16:creationId xmlns:a16="http://schemas.microsoft.com/office/drawing/2014/main" id="{C402685E-52D5-405B-AD52-FF036233E190}"/>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Pre-Lab</a:t>
            </a:r>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477328"/>
          </a:xfrm>
          <a:prstGeom prst="rect">
            <a:avLst/>
          </a:prstGeom>
          <a:noFill/>
        </p:spPr>
        <p:txBody>
          <a:bodyPr wrap="square" rtlCol="0">
            <a:spAutoFit/>
          </a:bodyPr>
          <a:lstStyle/>
          <a:p>
            <a:r>
              <a:rPr lang="en-US" b="1" dirty="0"/>
              <a:t>Step 1 – </a:t>
            </a:r>
            <a:r>
              <a:rPr lang="en-US" dirty="0"/>
              <a:t>Download and install the following at least 1 day prior to the workshop. This may take a significant amount of time and drive space.  </a:t>
            </a:r>
          </a:p>
          <a:p>
            <a:endParaRPr lang="en-US" dirty="0"/>
          </a:p>
          <a:p>
            <a:r>
              <a:rPr lang="en-US" dirty="0"/>
              <a:t>Watch the video available </a:t>
            </a:r>
            <a:r>
              <a:rPr lang="en-US" dirty="0">
                <a:hlinkClick r:id="rId4"/>
              </a:rPr>
              <a:t>here</a:t>
            </a:r>
            <a:r>
              <a:rPr lang="en-US" dirty="0"/>
              <a:t> to show how to configure the installation</a:t>
            </a:r>
          </a:p>
          <a:p>
            <a:endParaRPr lang="en-US" dirty="0"/>
          </a:p>
        </p:txBody>
      </p:sp>
    </p:spTree>
    <p:extLst>
      <p:ext uri="{BB962C8B-B14F-4D97-AF65-F5344CB8AC3E}">
        <p14:creationId xmlns:p14="http://schemas.microsoft.com/office/powerpoint/2010/main" val="4069489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641987" y="1508907"/>
            <a:ext cx="8426245" cy="47345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60</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53 – </a:t>
            </a:r>
            <a:r>
              <a:rPr lang="en-US" dirty="0"/>
              <a:t>Connect the USB to the ArtyZ7, Check the book Mode is JTAG. Power on the board.  </a:t>
            </a:r>
          </a:p>
          <a:p>
            <a:endParaRPr lang="en-US" dirty="0"/>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A close-up of a circuit board&#10;&#10;Description automatically generated with low confidence">
            <a:extLst>
              <a:ext uri="{FF2B5EF4-FFF2-40B4-BE49-F238E27FC236}">
                <a16:creationId xmlns:a16="http://schemas.microsoft.com/office/drawing/2014/main" id="{A8E24953-8442-4503-878E-A7A04D4A5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654" y="1694104"/>
            <a:ext cx="5818909" cy="4364182"/>
          </a:xfrm>
          <a:prstGeom prst="rect">
            <a:avLst/>
          </a:prstGeom>
        </p:spPr>
      </p:pic>
    </p:spTree>
    <p:extLst>
      <p:ext uri="{BB962C8B-B14F-4D97-AF65-F5344CB8AC3E}">
        <p14:creationId xmlns:p14="http://schemas.microsoft.com/office/powerpoint/2010/main" val="3554500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126658" y="1868129"/>
            <a:ext cx="5220929" cy="32348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61</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54 – </a:t>
            </a:r>
            <a:r>
              <a:rPr lang="en-US" dirty="0"/>
              <a:t>From the debug icon, click on the arrow and select debug configuration</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Graphical user interface, text, application&#10;&#10;Description automatically generated">
            <a:extLst>
              <a:ext uri="{FF2B5EF4-FFF2-40B4-BE49-F238E27FC236}">
                <a16:creationId xmlns:a16="http://schemas.microsoft.com/office/drawing/2014/main" id="{2F98CE62-2785-42D6-8686-DC81BD466561}"/>
              </a:ext>
            </a:extLst>
          </p:cNvPr>
          <p:cNvPicPr>
            <a:picLocks noChangeAspect="1"/>
          </p:cNvPicPr>
          <p:nvPr/>
        </p:nvPicPr>
        <p:blipFill>
          <a:blip r:embed="rId3"/>
          <a:stretch>
            <a:fillRect/>
          </a:stretch>
        </p:blipFill>
        <p:spPr>
          <a:xfrm>
            <a:off x="3246796" y="2067112"/>
            <a:ext cx="5010150" cy="2867025"/>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4707560" y="2394531"/>
            <a:ext cx="2450323" cy="13908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5361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58634" y="1508907"/>
            <a:ext cx="8394734" cy="47739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62</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55 – </a:t>
            </a:r>
            <a:r>
              <a:rPr lang="en-US" dirty="0"/>
              <a:t>Select System Project Debug and new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Graphical user interface, text, application&#10;&#10;Description automatically generated">
            <a:extLst>
              <a:ext uri="{FF2B5EF4-FFF2-40B4-BE49-F238E27FC236}">
                <a16:creationId xmlns:a16="http://schemas.microsoft.com/office/drawing/2014/main" id="{1262BE74-E3ED-4E6F-91F2-0FB2AA44D48C}"/>
              </a:ext>
            </a:extLst>
          </p:cNvPr>
          <p:cNvPicPr>
            <a:picLocks noChangeAspect="1"/>
          </p:cNvPicPr>
          <p:nvPr/>
        </p:nvPicPr>
        <p:blipFill>
          <a:blip r:embed="rId3"/>
          <a:stretch>
            <a:fillRect/>
          </a:stretch>
        </p:blipFill>
        <p:spPr>
          <a:xfrm>
            <a:off x="2079966" y="1605447"/>
            <a:ext cx="8153400" cy="4580242"/>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2167981" y="3123140"/>
            <a:ext cx="1371632"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F553677-4764-4F6D-BA23-703130754116}"/>
              </a:ext>
            </a:extLst>
          </p:cNvPr>
          <p:cNvSpPr/>
          <p:nvPr/>
        </p:nvSpPr>
        <p:spPr>
          <a:xfrm flipH="1" flipV="1">
            <a:off x="2079966" y="2163652"/>
            <a:ext cx="250279" cy="2330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989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674375" y="1877961"/>
            <a:ext cx="7786392" cy="44783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63</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1200329"/>
          </a:xfrm>
          <a:prstGeom prst="rect">
            <a:avLst/>
          </a:prstGeom>
          <a:noFill/>
        </p:spPr>
        <p:txBody>
          <a:bodyPr wrap="square" rtlCol="0">
            <a:spAutoFit/>
          </a:bodyPr>
          <a:lstStyle/>
          <a:p>
            <a:r>
              <a:rPr lang="en-US" b="1" dirty="0"/>
              <a:t>Step 56 – </a:t>
            </a:r>
            <a:r>
              <a:rPr lang="en-US" dirty="0"/>
              <a:t>Click on Target Set up – This should be auto populated. Notice the PS is configured, followed by the PL before both applications are downloaded. Click Debug</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a:extLst>
              <a:ext uri="{FF2B5EF4-FFF2-40B4-BE49-F238E27FC236}">
                <a16:creationId xmlns:a16="http://schemas.microsoft.com/office/drawing/2014/main" id="{6BF18957-BC0E-48D9-A2EC-54526AABDFC9}"/>
              </a:ext>
            </a:extLst>
          </p:cNvPr>
          <p:cNvPicPr>
            <a:picLocks noChangeAspect="1"/>
          </p:cNvPicPr>
          <p:nvPr/>
        </p:nvPicPr>
        <p:blipFill>
          <a:blip r:embed="rId3"/>
          <a:stretch>
            <a:fillRect/>
          </a:stretch>
        </p:blipFill>
        <p:spPr>
          <a:xfrm>
            <a:off x="2836374" y="2037233"/>
            <a:ext cx="7467832" cy="4145419"/>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5036126" y="3740725"/>
            <a:ext cx="5268078" cy="2441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4108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86116" y="1508907"/>
            <a:ext cx="8573730"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64</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57 – </a:t>
            </a:r>
            <a:r>
              <a:rPr lang="en-US" dirty="0"/>
              <a:t>Both applications will download and pause execution, click on the APU and hit run to start it</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descr="Graphical user interface, application&#10;&#10;Description automatically generated">
            <a:extLst>
              <a:ext uri="{FF2B5EF4-FFF2-40B4-BE49-F238E27FC236}">
                <a16:creationId xmlns:a16="http://schemas.microsoft.com/office/drawing/2014/main" id="{344FCA28-A420-41C8-8BF3-4BE03C5DCCE4}"/>
              </a:ext>
            </a:extLst>
          </p:cNvPr>
          <p:cNvPicPr>
            <a:picLocks noChangeAspect="1"/>
          </p:cNvPicPr>
          <p:nvPr/>
        </p:nvPicPr>
        <p:blipFill>
          <a:blip r:embed="rId3"/>
          <a:stretch>
            <a:fillRect/>
          </a:stretch>
        </p:blipFill>
        <p:spPr>
          <a:xfrm>
            <a:off x="2167895" y="1705421"/>
            <a:ext cx="8234633" cy="4460427"/>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3603102" y="1838631"/>
            <a:ext cx="435498" cy="2637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38C9183-9055-4245-9D72-E1544ED4B0B2}"/>
              </a:ext>
            </a:extLst>
          </p:cNvPr>
          <p:cNvSpPr/>
          <p:nvPr/>
        </p:nvSpPr>
        <p:spPr>
          <a:xfrm flipH="1" flipV="1">
            <a:off x="2251163" y="3442465"/>
            <a:ext cx="1787436" cy="5101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9920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780235" y="1508907"/>
            <a:ext cx="8720618"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65</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58 – </a:t>
            </a:r>
            <a:r>
              <a:rPr lang="en-US" dirty="0"/>
              <a:t>Select the MB application and start that executing</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descr="Graphical user interface, application&#10;&#10;Description automatically generated">
            <a:extLst>
              <a:ext uri="{FF2B5EF4-FFF2-40B4-BE49-F238E27FC236}">
                <a16:creationId xmlns:a16="http://schemas.microsoft.com/office/drawing/2014/main" id="{955E0906-00D8-4E5C-A74A-2C138F7335DD}"/>
              </a:ext>
            </a:extLst>
          </p:cNvPr>
          <p:cNvPicPr>
            <a:picLocks noChangeAspect="1"/>
          </p:cNvPicPr>
          <p:nvPr/>
        </p:nvPicPr>
        <p:blipFill>
          <a:blip r:embed="rId3"/>
          <a:stretch>
            <a:fillRect/>
          </a:stretch>
        </p:blipFill>
        <p:spPr>
          <a:xfrm>
            <a:off x="1901567" y="1696046"/>
            <a:ext cx="8510198" cy="4609690"/>
          </a:xfrm>
          <a:prstGeom prst="rect">
            <a:avLst/>
          </a:prstGeom>
        </p:spPr>
      </p:pic>
      <p:sp>
        <p:nvSpPr>
          <p:cNvPr id="14" name="Rectangle 13">
            <a:extLst>
              <a:ext uri="{FF2B5EF4-FFF2-40B4-BE49-F238E27FC236}">
                <a16:creationId xmlns:a16="http://schemas.microsoft.com/office/drawing/2014/main" id="{48895E66-0840-45BC-AA1E-C06F223C0420}"/>
              </a:ext>
            </a:extLst>
          </p:cNvPr>
          <p:cNvSpPr/>
          <p:nvPr/>
        </p:nvSpPr>
        <p:spPr>
          <a:xfrm flipH="1" flipV="1">
            <a:off x="2062682" y="2480405"/>
            <a:ext cx="1594917"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3C741A9-F452-4466-8965-A41CE7FFD498}"/>
              </a:ext>
            </a:extLst>
          </p:cNvPr>
          <p:cNvSpPr/>
          <p:nvPr/>
        </p:nvSpPr>
        <p:spPr>
          <a:xfrm flipH="1" flipV="1">
            <a:off x="3424449" y="1838632"/>
            <a:ext cx="233149" cy="221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2108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140527" y="1508907"/>
            <a:ext cx="7966363"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66</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59 – </a:t>
            </a:r>
            <a:r>
              <a:rPr lang="en-US" dirty="0"/>
              <a:t>Click the Vitis Serial Terminal window and click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6" name="Picture 5">
            <a:extLst>
              <a:ext uri="{FF2B5EF4-FFF2-40B4-BE49-F238E27FC236}">
                <a16:creationId xmlns:a16="http://schemas.microsoft.com/office/drawing/2014/main" id="{50FB4D72-B33A-4332-B19E-D583E5CCBED2}"/>
              </a:ext>
            </a:extLst>
          </p:cNvPr>
          <p:cNvPicPr>
            <a:picLocks noChangeAspect="1"/>
          </p:cNvPicPr>
          <p:nvPr/>
        </p:nvPicPr>
        <p:blipFill rotWithShape="1">
          <a:blip r:embed="rId3"/>
          <a:srcRect l="50000" b="6161"/>
          <a:stretch/>
        </p:blipFill>
        <p:spPr>
          <a:xfrm>
            <a:off x="2209801" y="1605447"/>
            <a:ext cx="7841672" cy="4677589"/>
          </a:xfrm>
          <a:prstGeom prst="rect">
            <a:avLst/>
          </a:prstGeom>
        </p:spPr>
      </p:pic>
      <p:sp>
        <p:nvSpPr>
          <p:cNvPr id="11" name="Rectangle 10">
            <a:extLst>
              <a:ext uri="{FF2B5EF4-FFF2-40B4-BE49-F238E27FC236}">
                <a16:creationId xmlns:a16="http://schemas.microsoft.com/office/drawing/2014/main" id="{07712BFD-D76C-41EB-9580-CD8DF6DD80B2}"/>
              </a:ext>
            </a:extLst>
          </p:cNvPr>
          <p:cNvSpPr/>
          <p:nvPr/>
        </p:nvSpPr>
        <p:spPr>
          <a:xfrm flipH="1" flipV="1">
            <a:off x="4488872" y="4393961"/>
            <a:ext cx="706581" cy="396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56AB94F-AC87-4F70-B2CD-84F818B9805D}"/>
              </a:ext>
            </a:extLst>
          </p:cNvPr>
          <p:cNvSpPr/>
          <p:nvPr/>
        </p:nvSpPr>
        <p:spPr>
          <a:xfrm flipH="1" flipV="1">
            <a:off x="7758544" y="4393961"/>
            <a:ext cx="242456" cy="1849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64348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2140527" y="1508907"/>
            <a:ext cx="7966363"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67</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60 – </a:t>
            </a:r>
            <a:r>
              <a:rPr lang="en-US" dirty="0"/>
              <a:t>Check the settings below and click ok</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5" name="Picture 4">
            <a:extLst>
              <a:ext uri="{FF2B5EF4-FFF2-40B4-BE49-F238E27FC236}">
                <a16:creationId xmlns:a16="http://schemas.microsoft.com/office/drawing/2014/main" id="{5CA77F53-90C3-403A-9C22-F3F77E2312DE}"/>
              </a:ext>
            </a:extLst>
          </p:cNvPr>
          <p:cNvPicPr>
            <a:picLocks noChangeAspect="1"/>
          </p:cNvPicPr>
          <p:nvPr/>
        </p:nvPicPr>
        <p:blipFill>
          <a:blip r:embed="rId3"/>
          <a:stretch>
            <a:fillRect/>
          </a:stretch>
        </p:blipFill>
        <p:spPr>
          <a:xfrm>
            <a:off x="4611491" y="1843051"/>
            <a:ext cx="3090349" cy="4002968"/>
          </a:xfrm>
          <a:prstGeom prst="rect">
            <a:avLst/>
          </a:prstGeom>
        </p:spPr>
      </p:pic>
      <p:sp>
        <p:nvSpPr>
          <p:cNvPr id="11" name="Rectangle 10">
            <a:extLst>
              <a:ext uri="{FF2B5EF4-FFF2-40B4-BE49-F238E27FC236}">
                <a16:creationId xmlns:a16="http://schemas.microsoft.com/office/drawing/2014/main" id="{07712BFD-D76C-41EB-9580-CD8DF6DD80B2}"/>
              </a:ext>
            </a:extLst>
          </p:cNvPr>
          <p:cNvSpPr/>
          <p:nvPr/>
        </p:nvSpPr>
        <p:spPr>
          <a:xfrm flipH="1">
            <a:off x="4724398" y="5349093"/>
            <a:ext cx="1440874" cy="3035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2051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4038600" y="1508907"/>
            <a:ext cx="3706091" cy="48474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68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61 – </a:t>
            </a:r>
            <a:r>
              <a:rPr lang="en-US" dirty="0"/>
              <a:t>The following results will be observed</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sp>
        <p:nvSpPr>
          <p:cNvPr id="11" name="Rectangle 10">
            <a:extLst>
              <a:ext uri="{FF2B5EF4-FFF2-40B4-BE49-F238E27FC236}">
                <a16:creationId xmlns:a16="http://schemas.microsoft.com/office/drawing/2014/main" id="{07712BFD-D76C-41EB-9580-CD8DF6DD80B2}"/>
              </a:ext>
            </a:extLst>
          </p:cNvPr>
          <p:cNvSpPr/>
          <p:nvPr/>
        </p:nvSpPr>
        <p:spPr>
          <a:xfrm flipH="1">
            <a:off x="4724398" y="5349093"/>
            <a:ext cx="1440874" cy="3035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2829466B-3132-4243-BA77-38F0BC99B4C9}"/>
              </a:ext>
            </a:extLst>
          </p:cNvPr>
          <p:cNvPicPr>
            <a:picLocks noChangeAspect="1"/>
          </p:cNvPicPr>
          <p:nvPr/>
        </p:nvPicPr>
        <p:blipFill rotWithShape="1">
          <a:blip r:embed="rId3"/>
          <a:srcRect l="25012" t="27981" r="51124" b="212"/>
          <a:stretch/>
        </p:blipFill>
        <p:spPr>
          <a:xfrm>
            <a:off x="4398819" y="1605447"/>
            <a:ext cx="2909454" cy="4698855"/>
          </a:xfrm>
          <a:prstGeom prst="rect">
            <a:avLst/>
          </a:prstGeom>
        </p:spPr>
      </p:pic>
    </p:spTree>
    <p:extLst>
      <p:ext uri="{BB962C8B-B14F-4D97-AF65-F5344CB8AC3E}">
        <p14:creationId xmlns:p14="http://schemas.microsoft.com/office/powerpoint/2010/main" val="1371914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4E701E-CACE-41D3-8AC3-88B27FF86B34}"/>
              </a:ext>
            </a:extLst>
          </p:cNvPr>
          <p:cNvSpPr>
            <a:spLocks noGrp="1"/>
          </p:cNvSpPr>
          <p:nvPr>
            <p:ph type="title"/>
          </p:nvPr>
        </p:nvSpPr>
        <p:spPr/>
        <p:txBody>
          <a:bodyPr anchor="t"/>
          <a:lstStyle/>
          <a:p>
            <a:r>
              <a:rPr lang="en-US" b="1" dirty="0"/>
              <a:t>Lab 2</a:t>
            </a:r>
            <a:br>
              <a:rPr lang="en-US" dirty="0"/>
            </a:br>
            <a:r>
              <a:rPr lang="en-US" sz="4000" dirty="0"/>
              <a:t>Project creation &amp; Flow</a:t>
            </a:r>
          </a:p>
        </p:txBody>
      </p:sp>
      <p:sp>
        <p:nvSpPr>
          <p:cNvPr id="4" name="Footer Placeholder 3">
            <a:extLst>
              <a:ext uri="{FF2B5EF4-FFF2-40B4-BE49-F238E27FC236}">
                <a16:creationId xmlns:a16="http://schemas.microsoft.com/office/drawing/2014/main" id="{FEFC057E-7276-4FC4-A964-6A9D52AC4C1D}"/>
              </a:ext>
            </a:extLst>
          </p:cNvPr>
          <p:cNvSpPr>
            <a:spLocks noGrp="1"/>
          </p:cNvSpPr>
          <p:nvPr>
            <p:ph type="ftr" sz="quarter" idx="11"/>
          </p:nvPr>
        </p:nvSpPr>
        <p:spPr/>
        <p:txBody>
          <a:bodyPr/>
          <a:lstStyle/>
          <a:p>
            <a:r>
              <a:rPr lang="en-US"/>
              <a:t>Copyright 2020 Adiuvo Engineering &amp; Training, Ltd.</a:t>
            </a:r>
          </a:p>
        </p:txBody>
      </p:sp>
      <p:sp>
        <p:nvSpPr>
          <p:cNvPr id="5" name="Slide Number Placeholder 4">
            <a:extLst>
              <a:ext uri="{FF2B5EF4-FFF2-40B4-BE49-F238E27FC236}">
                <a16:creationId xmlns:a16="http://schemas.microsoft.com/office/drawing/2014/main" id="{ADF0AFF4-65BF-4002-BED6-C19FAA5D47B1}"/>
              </a:ext>
            </a:extLst>
          </p:cNvPr>
          <p:cNvSpPr>
            <a:spLocks noGrp="1"/>
          </p:cNvSpPr>
          <p:nvPr>
            <p:ph type="sldNum" sz="quarter" idx="12"/>
          </p:nvPr>
        </p:nvSpPr>
        <p:spPr/>
        <p:txBody>
          <a:bodyPr/>
          <a:lstStyle/>
          <a:p>
            <a:fld id="{869DC6BA-4FE4-48BA-9153-68AD698EC1FD}" type="slidenum">
              <a:rPr lang="en-US" smtClean="0"/>
              <a:t>7</a:t>
            </a:fld>
            <a:endParaRPr lang="en-US"/>
          </a:p>
        </p:txBody>
      </p:sp>
    </p:spTree>
    <p:extLst>
      <p:ext uri="{BB962C8B-B14F-4D97-AF65-F5344CB8AC3E}">
        <p14:creationId xmlns:p14="http://schemas.microsoft.com/office/powerpoint/2010/main" val="1942077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1904302" y="1598528"/>
            <a:ext cx="8339947" cy="458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8</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1 – </a:t>
            </a:r>
            <a:r>
              <a:rPr lang="en-US" dirty="0"/>
              <a:t>Open Vivado 2021.1 – Open the project from session one </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9" name="Picture 8" descr="Graphical user interface, application, PowerPoint&#10;&#10;Description automatically generated">
            <a:extLst>
              <a:ext uri="{FF2B5EF4-FFF2-40B4-BE49-F238E27FC236}">
                <a16:creationId xmlns:a16="http://schemas.microsoft.com/office/drawing/2014/main" id="{8898D8C5-1EC0-415C-9D65-C98AB145EC4A}"/>
              </a:ext>
            </a:extLst>
          </p:cNvPr>
          <p:cNvPicPr>
            <a:picLocks noChangeAspect="1"/>
          </p:cNvPicPr>
          <p:nvPr/>
        </p:nvPicPr>
        <p:blipFill>
          <a:blip r:embed="rId3"/>
          <a:stretch>
            <a:fillRect/>
          </a:stretch>
        </p:blipFill>
        <p:spPr>
          <a:xfrm>
            <a:off x="2045790" y="1754745"/>
            <a:ext cx="8002778" cy="4273592"/>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6410977" y="2408786"/>
            <a:ext cx="3519604" cy="4917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1275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05EEE0-E842-412B-ABAA-FFCA31103B6C}"/>
              </a:ext>
            </a:extLst>
          </p:cNvPr>
          <p:cNvSpPr/>
          <p:nvPr/>
        </p:nvSpPr>
        <p:spPr>
          <a:xfrm>
            <a:off x="3637935" y="1661652"/>
            <a:ext cx="4817807" cy="41787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E9EC-F783-444C-8517-27712EB29F69}"/>
              </a:ext>
            </a:extLst>
          </p:cNvPr>
          <p:cNvSpPr>
            <a:spLocks noGrp="1"/>
          </p:cNvSpPr>
          <p:nvPr>
            <p:ph type="title"/>
          </p:nvPr>
        </p:nvSpPr>
        <p:spPr>
          <a:xfrm>
            <a:off x="838200" y="365125"/>
            <a:ext cx="10515600" cy="566053"/>
          </a:xfrm>
        </p:spPr>
        <p:txBody>
          <a:bodyPr/>
          <a:lstStyle/>
          <a:p>
            <a:r>
              <a:rPr lang="en-US" b="1" dirty="0"/>
              <a:t>Lab 2: </a:t>
            </a:r>
            <a:r>
              <a:rPr lang="en-US" sz="2800" b="1" dirty="0"/>
              <a:t>Understanding Vitis Project creation &amp; Flow</a:t>
            </a:r>
            <a:endParaRPr lang="en-US" b="1" dirty="0"/>
          </a:p>
        </p:txBody>
      </p:sp>
      <p:sp>
        <p:nvSpPr>
          <p:cNvPr id="7" name="Slide Number Placeholder 6">
            <a:extLst>
              <a:ext uri="{FF2B5EF4-FFF2-40B4-BE49-F238E27FC236}">
                <a16:creationId xmlns:a16="http://schemas.microsoft.com/office/drawing/2014/main" id="{62A5074B-A6CF-4EB6-BF59-28E3C06D7DD4}"/>
              </a:ext>
            </a:extLst>
          </p:cNvPr>
          <p:cNvSpPr>
            <a:spLocks noGrp="1"/>
          </p:cNvSpPr>
          <p:nvPr>
            <p:ph type="sldNum" sz="quarter" idx="12"/>
          </p:nvPr>
        </p:nvSpPr>
        <p:spPr/>
        <p:txBody>
          <a:bodyPr/>
          <a:lstStyle/>
          <a:p>
            <a:fld id="{869DC6BA-4FE4-48BA-9153-68AD698EC1FD}" type="slidenum">
              <a:rPr lang="en-US" smtClean="0"/>
              <a:t>9</a:t>
            </a:fld>
            <a:endParaRPr lang="en-US"/>
          </a:p>
        </p:txBody>
      </p:sp>
      <p:sp>
        <p:nvSpPr>
          <p:cNvPr id="8" name="Footer Placeholder 7">
            <a:extLst>
              <a:ext uri="{FF2B5EF4-FFF2-40B4-BE49-F238E27FC236}">
                <a16:creationId xmlns:a16="http://schemas.microsoft.com/office/drawing/2014/main" id="{E8E4C4D4-DEF9-4387-8517-891F643029F4}"/>
              </a:ext>
            </a:extLst>
          </p:cNvPr>
          <p:cNvSpPr>
            <a:spLocks noGrp="1"/>
          </p:cNvSpPr>
          <p:nvPr>
            <p:ph type="ftr" sz="quarter" idx="11"/>
          </p:nvPr>
        </p:nvSpPr>
        <p:spPr/>
        <p:txBody>
          <a:bodyPr/>
          <a:lstStyle/>
          <a:p>
            <a:r>
              <a:rPr lang="en-US"/>
              <a:t>Copyright 2020 Adiuvo Engineering &amp; Training, Ltd.</a:t>
            </a:r>
          </a:p>
        </p:txBody>
      </p:sp>
      <p:sp>
        <p:nvSpPr>
          <p:cNvPr id="10" name="TextBox 9">
            <a:extLst>
              <a:ext uri="{FF2B5EF4-FFF2-40B4-BE49-F238E27FC236}">
                <a16:creationId xmlns:a16="http://schemas.microsoft.com/office/drawing/2014/main" id="{B59A8D31-DCAC-45C9-9767-25A1B027DEFF}"/>
              </a:ext>
            </a:extLst>
          </p:cNvPr>
          <p:cNvSpPr txBox="1"/>
          <p:nvPr/>
        </p:nvSpPr>
        <p:spPr>
          <a:xfrm>
            <a:off x="898867" y="1143782"/>
            <a:ext cx="10515599" cy="923330"/>
          </a:xfrm>
          <a:prstGeom prst="rect">
            <a:avLst/>
          </a:prstGeom>
          <a:noFill/>
        </p:spPr>
        <p:txBody>
          <a:bodyPr wrap="square" rtlCol="0">
            <a:spAutoFit/>
          </a:bodyPr>
          <a:lstStyle/>
          <a:p>
            <a:r>
              <a:rPr lang="en-US" b="1" dirty="0"/>
              <a:t>Step 2 – </a:t>
            </a:r>
            <a:r>
              <a:rPr lang="en-US" dirty="0"/>
              <a:t>From File-&gt;Project select save as and name it session two</a:t>
            </a:r>
          </a:p>
          <a:p>
            <a:endParaRPr lang="en-US" dirty="0"/>
          </a:p>
          <a:p>
            <a:endParaRPr lang="en-US" dirty="0"/>
          </a:p>
        </p:txBody>
      </p:sp>
      <p:sp>
        <p:nvSpPr>
          <p:cNvPr id="13" name="Rectangle 12">
            <a:extLst>
              <a:ext uri="{FF2B5EF4-FFF2-40B4-BE49-F238E27FC236}">
                <a16:creationId xmlns:a16="http://schemas.microsoft.com/office/drawing/2014/main" id="{9B81F1DA-0BE2-4D77-849B-7260C60F49E7}"/>
              </a:ext>
            </a:extLst>
          </p:cNvPr>
          <p:cNvSpPr/>
          <p:nvPr/>
        </p:nvSpPr>
        <p:spPr>
          <a:xfrm>
            <a:off x="9566031" y="0"/>
            <a:ext cx="2625969" cy="566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Lab 2</a:t>
            </a:r>
          </a:p>
        </p:txBody>
      </p:sp>
      <p:pic>
        <p:nvPicPr>
          <p:cNvPr id="12" name="Picture 11" descr="Graphical user interface, application&#10;&#10;Description automatically generated">
            <a:extLst>
              <a:ext uri="{FF2B5EF4-FFF2-40B4-BE49-F238E27FC236}">
                <a16:creationId xmlns:a16="http://schemas.microsoft.com/office/drawing/2014/main" id="{6C0FA66A-0EC7-4BC1-9F58-2B9DE92784C1}"/>
              </a:ext>
            </a:extLst>
          </p:cNvPr>
          <p:cNvPicPr>
            <a:picLocks noChangeAspect="1"/>
          </p:cNvPicPr>
          <p:nvPr/>
        </p:nvPicPr>
        <p:blipFill>
          <a:blip r:embed="rId3"/>
          <a:stretch>
            <a:fillRect/>
          </a:stretch>
        </p:blipFill>
        <p:spPr>
          <a:xfrm>
            <a:off x="3862387" y="1804857"/>
            <a:ext cx="4467225" cy="3933825"/>
          </a:xfrm>
          <a:prstGeom prst="rect">
            <a:avLst/>
          </a:prstGeom>
        </p:spPr>
      </p:pic>
      <p:sp>
        <p:nvSpPr>
          <p:cNvPr id="6" name="Rectangle 5">
            <a:extLst>
              <a:ext uri="{FF2B5EF4-FFF2-40B4-BE49-F238E27FC236}">
                <a16:creationId xmlns:a16="http://schemas.microsoft.com/office/drawing/2014/main" id="{7F6518E0-CE6B-4DEF-B007-11317E6CEBC9}"/>
              </a:ext>
            </a:extLst>
          </p:cNvPr>
          <p:cNvSpPr/>
          <p:nvPr/>
        </p:nvSpPr>
        <p:spPr>
          <a:xfrm>
            <a:off x="6156666" y="3165302"/>
            <a:ext cx="1581321" cy="4917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4746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2446</Words>
  <Application>Microsoft Office PowerPoint</Application>
  <PresentationFormat>Widescreen</PresentationFormat>
  <Paragraphs>412</Paragraphs>
  <Slides>68</Slides>
  <Notes>64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Microsoft Sans Serif</vt:lpstr>
      <vt:lpstr>Office Theme</vt:lpstr>
      <vt:lpstr>PowerPoint Presentation</vt:lpstr>
      <vt:lpstr>Table of Contents</vt:lpstr>
      <vt:lpstr>About this Workbook</vt:lpstr>
      <vt:lpstr>Pre-Lab Creating Multi Processor Solutions </vt:lpstr>
      <vt:lpstr>Required Hardware</vt:lpstr>
      <vt:lpstr>Downloads and Installations</vt:lpstr>
      <vt:lpstr>Lab 2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lpstr>Lab 2: Understanding Vitis Project creation &amp; 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To</dc:creator>
  <cp:keywords>No Markings, , , , , , , , ,</cp:keywords>
  <cp:lastModifiedBy>Leesa Kingman</cp:lastModifiedBy>
  <cp:revision>372</cp:revision>
  <dcterms:created xsi:type="dcterms:W3CDTF">2020-04-22T00:16:49Z</dcterms:created>
  <dcterms:modified xsi:type="dcterms:W3CDTF">2021-11-05T10:20:01Z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2d8f0311-7545-4455-b647-29e8631a5e12</vt:lpwstr>
  </property>
  <property fmtid="{D5CDD505-2E9C-101B-9397-08002B2CF9AE}" pid="3" name="XilinxPublication Year">
    <vt:lpwstr/>
  </property>
  <property fmtid="{D5CDD505-2E9C-101B-9397-08002B2CF9AE}" pid="4" name="XilinxVisual Markings">
    <vt:lpwstr/>
  </property>
  <property fmtid="{D5CDD505-2E9C-101B-9397-08002B2CF9AE}" pid="5" name="XilinxAdditional Classifications">
    <vt:lpwstr/>
  </property>
  <property fmtid="{D5CDD505-2E9C-101B-9397-08002B2CF9AE}" pid="6" name="XilinxDevelopment Projects">
    <vt:lpwstr/>
  </property>
  <property fmtid="{D5CDD505-2E9C-101B-9397-08002B2CF9AE}" pid="7" name="XilinxThird Party">
    <vt:lpwstr/>
  </property>
  <property fmtid="{D5CDD505-2E9C-101B-9397-08002B2CF9AE}" pid="8" name="XilinxExport Control">
    <vt:lpwstr/>
  </property>
  <property fmtid="{D5CDD505-2E9C-101B-9397-08002B2CF9AE}" pid="9" name="XilinxNote (Line 2)">
    <vt:lpwstr/>
  </property>
  <property fmtid="{D5CDD505-2E9C-101B-9397-08002B2CF9AE}" pid="10" name="XilinxClassification">
    <vt:lpwstr>No Markings</vt:lpwstr>
  </property>
</Properties>
</file>